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handoutMasterIdLst>
    <p:handoutMasterId r:id="rId23"/>
  </p:handoutMasterIdLst>
  <p:sldIdLst>
    <p:sldId id="256" r:id="rId2"/>
    <p:sldId id="264" r:id="rId3"/>
    <p:sldId id="265" r:id="rId4"/>
    <p:sldId id="257" r:id="rId5"/>
    <p:sldId id="258" r:id="rId6"/>
    <p:sldId id="259" r:id="rId7"/>
    <p:sldId id="260" r:id="rId8"/>
    <p:sldId id="261" r:id="rId9"/>
    <p:sldId id="266" r:id="rId10"/>
    <p:sldId id="262"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A97063-F5D8-4342-96F0-15B122AB35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8AC2FF-3ED3-4EC2-B169-0BF767ED96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5260C2-BD64-4A4F-A867-D7CCCD07EDFB}" type="datetimeFigureOut">
              <a:rPr lang="en-US" smtClean="0"/>
              <a:t>3/5/2020</a:t>
            </a:fld>
            <a:endParaRPr lang="en-US"/>
          </a:p>
        </p:txBody>
      </p:sp>
      <p:sp>
        <p:nvSpPr>
          <p:cNvPr id="4" name="Footer Placeholder 3">
            <a:extLst>
              <a:ext uri="{FF2B5EF4-FFF2-40B4-BE49-F238E27FC236}">
                <a16:creationId xmlns:a16="http://schemas.microsoft.com/office/drawing/2014/main" id="{4C94E40D-B6E0-4105-93D5-AB1C35FA45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1EA3F7A-430D-40CC-A8A5-574092B578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B19492-A620-4C44-AFA7-F7C4B98AB836}" type="slidenum">
              <a:rPr lang="en-US" smtClean="0"/>
              <a:t>‹#›</a:t>
            </a:fld>
            <a:endParaRPr lang="en-US"/>
          </a:p>
        </p:txBody>
      </p:sp>
    </p:spTree>
    <p:extLst>
      <p:ext uri="{BB962C8B-B14F-4D97-AF65-F5344CB8AC3E}">
        <p14:creationId xmlns:p14="http://schemas.microsoft.com/office/powerpoint/2010/main" val="33697570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0BCF1-1357-47E9-9507-46042F34CC49}" type="datetimeFigureOut">
              <a:rPr lang="en-US" smtClean="0"/>
              <a:t>3/5/2020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3FA1B-725D-45DF-A34E-1794B7ABE548}" type="slidenum">
              <a:rPr lang="en-US" smtClean="0"/>
              <a:t>‹#›</a:t>
            </a:fld>
            <a:endParaRPr lang="en-US"/>
          </a:p>
        </p:txBody>
      </p:sp>
    </p:spTree>
    <p:extLst>
      <p:ext uri="{BB962C8B-B14F-4D97-AF65-F5344CB8AC3E}">
        <p14:creationId xmlns:p14="http://schemas.microsoft.com/office/powerpoint/2010/main" val="21330433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D1FF50-C8E3-407C-B098-F2B3EADD672B}" type="datetime1">
              <a:rPr lang="en-US" smtClean="0"/>
              <a:t>3/5/2020</a:t>
            </a:fld>
            <a:endParaRPr lang="en-US"/>
          </a:p>
        </p:txBody>
      </p:sp>
      <p:sp>
        <p:nvSpPr>
          <p:cNvPr id="5" name="Footer Placeholder 4"/>
          <p:cNvSpPr>
            <a:spLocks noGrp="1"/>
          </p:cNvSpPr>
          <p:nvPr>
            <p:ph type="ftr" sz="quarter" idx="11"/>
          </p:nvPr>
        </p:nvSpPr>
        <p:spPr/>
        <p:txBody>
          <a:bodyPr/>
          <a:lstStyle/>
          <a:p>
            <a:r>
              <a:rPr lang="en-US"/>
              <a:t>Ami Gandhi</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DA08647-82D1-4F8B-8040-D9601073B084}" type="slidenum">
              <a:rPr lang="en-US" smtClean="0"/>
              <a:t>‹#›</a:t>
            </a:fld>
            <a:endParaRPr lang="en-US"/>
          </a:p>
        </p:txBody>
      </p:sp>
    </p:spTree>
    <p:extLst>
      <p:ext uri="{BB962C8B-B14F-4D97-AF65-F5344CB8AC3E}">
        <p14:creationId xmlns:p14="http://schemas.microsoft.com/office/powerpoint/2010/main" val="33838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46EB25-2A0B-434A-94F3-58CDA14042BF}" type="datetime1">
              <a:rPr lang="en-US" smtClean="0"/>
              <a:t>3/5/2020</a:t>
            </a:fld>
            <a:endParaRPr lang="en-US"/>
          </a:p>
        </p:txBody>
      </p:sp>
      <p:sp>
        <p:nvSpPr>
          <p:cNvPr id="5" name="Footer Placeholder 4"/>
          <p:cNvSpPr>
            <a:spLocks noGrp="1"/>
          </p:cNvSpPr>
          <p:nvPr>
            <p:ph type="ftr" sz="quarter" idx="11"/>
          </p:nvPr>
        </p:nvSpPr>
        <p:spPr/>
        <p:txBody>
          <a:bodyPr/>
          <a:lstStyle/>
          <a:p>
            <a:r>
              <a:rPr lang="en-US"/>
              <a:t>Ami Gandhi</a:t>
            </a:r>
          </a:p>
        </p:txBody>
      </p:sp>
      <p:sp>
        <p:nvSpPr>
          <p:cNvPr id="6" name="Slide Number Placeholder 5"/>
          <p:cNvSpPr>
            <a:spLocks noGrp="1"/>
          </p:cNvSpPr>
          <p:nvPr>
            <p:ph type="sldNum" sz="quarter" idx="12"/>
          </p:nvPr>
        </p:nvSpPr>
        <p:spPr/>
        <p:txBody>
          <a:bodyPr/>
          <a:lstStyle/>
          <a:p>
            <a:fld id="{DDA08647-82D1-4F8B-8040-D9601073B084}" type="slidenum">
              <a:rPr lang="en-US" smtClean="0"/>
              <a:t>‹#›</a:t>
            </a:fld>
            <a:endParaRPr lang="en-US"/>
          </a:p>
        </p:txBody>
      </p:sp>
    </p:spTree>
    <p:extLst>
      <p:ext uri="{BB962C8B-B14F-4D97-AF65-F5344CB8AC3E}">
        <p14:creationId xmlns:p14="http://schemas.microsoft.com/office/powerpoint/2010/main" val="23371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13FCE9-0F9A-4C40-A89F-681BD17F95D7}" type="datetime1">
              <a:rPr lang="en-US" smtClean="0"/>
              <a:t>3/5/2020</a:t>
            </a:fld>
            <a:endParaRPr lang="en-US"/>
          </a:p>
        </p:txBody>
      </p:sp>
      <p:sp>
        <p:nvSpPr>
          <p:cNvPr id="5" name="Footer Placeholder 4"/>
          <p:cNvSpPr>
            <a:spLocks noGrp="1"/>
          </p:cNvSpPr>
          <p:nvPr>
            <p:ph type="ftr" sz="quarter" idx="11"/>
          </p:nvPr>
        </p:nvSpPr>
        <p:spPr/>
        <p:txBody>
          <a:bodyPr/>
          <a:lstStyle/>
          <a:p>
            <a:r>
              <a:rPr lang="en-US"/>
              <a:t>Ami Gandhi</a:t>
            </a:r>
          </a:p>
        </p:txBody>
      </p:sp>
      <p:sp>
        <p:nvSpPr>
          <p:cNvPr id="6" name="Slide Number Placeholder 5"/>
          <p:cNvSpPr>
            <a:spLocks noGrp="1"/>
          </p:cNvSpPr>
          <p:nvPr>
            <p:ph type="sldNum" sz="quarter" idx="12"/>
          </p:nvPr>
        </p:nvSpPr>
        <p:spPr/>
        <p:txBody>
          <a:bodyPr/>
          <a:lstStyle/>
          <a:p>
            <a:fld id="{DDA08647-82D1-4F8B-8040-D9601073B084}" type="slidenum">
              <a:rPr lang="en-US" smtClean="0"/>
              <a:t>‹#›</a:t>
            </a:fld>
            <a:endParaRPr lang="en-US"/>
          </a:p>
        </p:txBody>
      </p:sp>
    </p:spTree>
    <p:extLst>
      <p:ext uri="{BB962C8B-B14F-4D97-AF65-F5344CB8AC3E}">
        <p14:creationId xmlns:p14="http://schemas.microsoft.com/office/powerpoint/2010/main" val="3437342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15F994-A89D-4398-B71F-5BA23E0FFEA5}" type="datetime1">
              <a:rPr lang="en-US" smtClean="0"/>
              <a:t>3/5/2020</a:t>
            </a:fld>
            <a:endParaRPr lang="en-US"/>
          </a:p>
        </p:txBody>
      </p:sp>
      <p:sp>
        <p:nvSpPr>
          <p:cNvPr id="5" name="Footer Placeholder 4"/>
          <p:cNvSpPr>
            <a:spLocks noGrp="1"/>
          </p:cNvSpPr>
          <p:nvPr>
            <p:ph type="ftr" sz="quarter" idx="11"/>
          </p:nvPr>
        </p:nvSpPr>
        <p:spPr/>
        <p:txBody>
          <a:bodyPr/>
          <a:lstStyle/>
          <a:p>
            <a:r>
              <a:rPr lang="en-US"/>
              <a:t>Ami Gandhi</a:t>
            </a:r>
          </a:p>
        </p:txBody>
      </p:sp>
      <p:sp>
        <p:nvSpPr>
          <p:cNvPr id="6" name="Slide Number Placeholder 5"/>
          <p:cNvSpPr>
            <a:spLocks noGrp="1"/>
          </p:cNvSpPr>
          <p:nvPr>
            <p:ph type="sldNum" sz="quarter" idx="12"/>
          </p:nvPr>
        </p:nvSpPr>
        <p:spPr/>
        <p:txBody>
          <a:bodyPr/>
          <a:lstStyle/>
          <a:p>
            <a:fld id="{DDA08647-82D1-4F8B-8040-D9601073B084}" type="slidenum">
              <a:rPr lang="en-US" smtClean="0"/>
              <a:t>‹#›</a:t>
            </a:fld>
            <a:endParaRPr lang="en-US"/>
          </a:p>
        </p:txBody>
      </p:sp>
    </p:spTree>
    <p:extLst>
      <p:ext uri="{BB962C8B-B14F-4D97-AF65-F5344CB8AC3E}">
        <p14:creationId xmlns:p14="http://schemas.microsoft.com/office/powerpoint/2010/main" val="130818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117883DC-54A2-4028-AEC1-DF896883AB0E}" type="datetime1">
              <a:rPr lang="en-US" smtClean="0"/>
              <a:t>3/5/2020</a:t>
            </a:fld>
            <a:endParaRPr lang="en-US"/>
          </a:p>
        </p:txBody>
      </p:sp>
      <p:sp>
        <p:nvSpPr>
          <p:cNvPr id="5" name="Footer Placeholder 4"/>
          <p:cNvSpPr>
            <a:spLocks noGrp="1"/>
          </p:cNvSpPr>
          <p:nvPr>
            <p:ph type="ftr" sz="quarter" idx="11"/>
          </p:nvPr>
        </p:nvSpPr>
        <p:spPr>
          <a:xfrm>
            <a:off x="2182708" y="6272784"/>
            <a:ext cx="6327648" cy="365125"/>
          </a:xfrm>
        </p:spPr>
        <p:txBody>
          <a:bodyPr/>
          <a:lstStyle/>
          <a:p>
            <a:r>
              <a:rPr lang="en-US"/>
              <a:t>Ami Gandhi</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DA08647-82D1-4F8B-8040-D9601073B084}" type="slidenum">
              <a:rPr lang="en-US" smtClean="0"/>
              <a:t>‹#›</a:t>
            </a:fld>
            <a:endParaRPr lang="en-US"/>
          </a:p>
        </p:txBody>
      </p:sp>
    </p:spTree>
    <p:extLst>
      <p:ext uri="{BB962C8B-B14F-4D97-AF65-F5344CB8AC3E}">
        <p14:creationId xmlns:p14="http://schemas.microsoft.com/office/powerpoint/2010/main" val="725612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EFC53B-2D0C-482B-BEF1-F010120D5D02}" type="datetime1">
              <a:rPr lang="en-US" smtClean="0"/>
              <a:t>3/5/2020</a:t>
            </a:fld>
            <a:endParaRPr lang="en-US"/>
          </a:p>
        </p:txBody>
      </p:sp>
      <p:sp>
        <p:nvSpPr>
          <p:cNvPr id="6" name="Footer Placeholder 5"/>
          <p:cNvSpPr>
            <a:spLocks noGrp="1"/>
          </p:cNvSpPr>
          <p:nvPr>
            <p:ph type="ftr" sz="quarter" idx="11"/>
          </p:nvPr>
        </p:nvSpPr>
        <p:spPr/>
        <p:txBody>
          <a:bodyPr/>
          <a:lstStyle/>
          <a:p>
            <a:r>
              <a:rPr lang="en-US"/>
              <a:t>Ami Gandhi</a:t>
            </a:r>
          </a:p>
        </p:txBody>
      </p:sp>
      <p:sp>
        <p:nvSpPr>
          <p:cNvPr id="7" name="Slide Number Placeholder 6"/>
          <p:cNvSpPr>
            <a:spLocks noGrp="1"/>
          </p:cNvSpPr>
          <p:nvPr>
            <p:ph type="sldNum" sz="quarter" idx="12"/>
          </p:nvPr>
        </p:nvSpPr>
        <p:spPr/>
        <p:txBody>
          <a:bodyPr/>
          <a:lstStyle/>
          <a:p>
            <a:fld id="{DDA08647-82D1-4F8B-8040-D9601073B084}" type="slidenum">
              <a:rPr lang="en-US" smtClean="0"/>
              <a:t>‹#›</a:t>
            </a:fld>
            <a:endParaRPr lang="en-US"/>
          </a:p>
        </p:txBody>
      </p:sp>
    </p:spTree>
    <p:extLst>
      <p:ext uri="{BB962C8B-B14F-4D97-AF65-F5344CB8AC3E}">
        <p14:creationId xmlns:p14="http://schemas.microsoft.com/office/powerpoint/2010/main" val="3085038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3E9A75-8A23-4F53-943B-3050716D83E2}" type="datetime1">
              <a:rPr lang="en-US" smtClean="0"/>
              <a:t>3/5/2020</a:t>
            </a:fld>
            <a:endParaRPr lang="en-US"/>
          </a:p>
        </p:txBody>
      </p:sp>
      <p:sp>
        <p:nvSpPr>
          <p:cNvPr id="8" name="Footer Placeholder 7"/>
          <p:cNvSpPr>
            <a:spLocks noGrp="1"/>
          </p:cNvSpPr>
          <p:nvPr>
            <p:ph type="ftr" sz="quarter" idx="11"/>
          </p:nvPr>
        </p:nvSpPr>
        <p:spPr/>
        <p:txBody>
          <a:bodyPr/>
          <a:lstStyle/>
          <a:p>
            <a:r>
              <a:rPr lang="en-US"/>
              <a:t>Ami Gandhi</a:t>
            </a:r>
          </a:p>
        </p:txBody>
      </p:sp>
      <p:sp>
        <p:nvSpPr>
          <p:cNvPr id="9" name="Slide Number Placeholder 8"/>
          <p:cNvSpPr>
            <a:spLocks noGrp="1"/>
          </p:cNvSpPr>
          <p:nvPr>
            <p:ph type="sldNum" sz="quarter" idx="12"/>
          </p:nvPr>
        </p:nvSpPr>
        <p:spPr/>
        <p:txBody>
          <a:bodyPr/>
          <a:lstStyle/>
          <a:p>
            <a:fld id="{DDA08647-82D1-4F8B-8040-D9601073B084}" type="slidenum">
              <a:rPr lang="en-US" smtClean="0"/>
              <a:t>‹#›</a:t>
            </a:fld>
            <a:endParaRPr lang="en-US"/>
          </a:p>
        </p:txBody>
      </p:sp>
    </p:spTree>
    <p:extLst>
      <p:ext uri="{BB962C8B-B14F-4D97-AF65-F5344CB8AC3E}">
        <p14:creationId xmlns:p14="http://schemas.microsoft.com/office/powerpoint/2010/main" val="3438078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FE7380-B9D3-4CDC-AB7C-D32093289668}" type="datetime1">
              <a:rPr lang="en-US" smtClean="0"/>
              <a:t>3/5/2020</a:t>
            </a:fld>
            <a:endParaRPr lang="en-US"/>
          </a:p>
        </p:txBody>
      </p:sp>
      <p:sp>
        <p:nvSpPr>
          <p:cNvPr id="4" name="Footer Placeholder 3"/>
          <p:cNvSpPr>
            <a:spLocks noGrp="1"/>
          </p:cNvSpPr>
          <p:nvPr>
            <p:ph type="ftr" sz="quarter" idx="11"/>
          </p:nvPr>
        </p:nvSpPr>
        <p:spPr/>
        <p:txBody>
          <a:bodyPr/>
          <a:lstStyle/>
          <a:p>
            <a:r>
              <a:rPr lang="en-US"/>
              <a:t>Ami Gandhi</a:t>
            </a:r>
          </a:p>
        </p:txBody>
      </p:sp>
      <p:sp>
        <p:nvSpPr>
          <p:cNvPr id="5" name="Slide Number Placeholder 4"/>
          <p:cNvSpPr>
            <a:spLocks noGrp="1"/>
          </p:cNvSpPr>
          <p:nvPr>
            <p:ph type="sldNum" sz="quarter" idx="12"/>
          </p:nvPr>
        </p:nvSpPr>
        <p:spPr/>
        <p:txBody>
          <a:bodyPr/>
          <a:lstStyle/>
          <a:p>
            <a:fld id="{DDA08647-82D1-4F8B-8040-D9601073B084}" type="slidenum">
              <a:rPr lang="en-US" smtClean="0"/>
              <a:t>‹#›</a:t>
            </a:fld>
            <a:endParaRPr lang="en-US"/>
          </a:p>
        </p:txBody>
      </p:sp>
    </p:spTree>
    <p:extLst>
      <p:ext uri="{BB962C8B-B14F-4D97-AF65-F5344CB8AC3E}">
        <p14:creationId xmlns:p14="http://schemas.microsoft.com/office/powerpoint/2010/main" val="3411412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50879-B50A-4E24-8F86-116539241232}" type="datetime1">
              <a:rPr lang="en-US" smtClean="0"/>
              <a:t>3/5/2020</a:t>
            </a:fld>
            <a:endParaRPr lang="en-US"/>
          </a:p>
        </p:txBody>
      </p:sp>
      <p:sp>
        <p:nvSpPr>
          <p:cNvPr id="3" name="Footer Placeholder 2"/>
          <p:cNvSpPr>
            <a:spLocks noGrp="1"/>
          </p:cNvSpPr>
          <p:nvPr>
            <p:ph type="ftr" sz="quarter" idx="11"/>
          </p:nvPr>
        </p:nvSpPr>
        <p:spPr/>
        <p:txBody>
          <a:bodyPr/>
          <a:lstStyle/>
          <a:p>
            <a:r>
              <a:rPr lang="en-US"/>
              <a:t>Ami Gandhi</a:t>
            </a:r>
          </a:p>
        </p:txBody>
      </p:sp>
      <p:sp>
        <p:nvSpPr>
          <p:cNvPr id="4" name="Slide Number Placeholder 3"/>
          <p:cNvSpPr>
            <a:spLocks noGrp="1"/>
          </p:cNvSpPr>
          <p:nvPr>
            <p:ph type="sldNum" sz="quarter" idx="12"/>
          </p:nvPr>
        </p:nvSpPr>
        <p:spPr/>
        <p:txBody>
          <a:bodyPr/>
          <a:lstStyle/>
          <a:p>
            <a:fld id="{DDA08647-82D1-4F8B-8040-D9601073B084}" type="slidenum">
              <a:rPr lang="en-US" smtClean="0"/>
              <a:t>‹#›</a:t>
            </a:fld>
            <a:endParaRPr lang="en-US"/>
          </a:p>
        </p:txBody>
      </p:sp>
    </p:spTree>
    <p:extLst>
      <p:ext uri="{BB962C8B-B14F-4D97-AF65-F5344CB8AC3E}">
        <p14:creationId xmlns:p14="http://schemas.microsoft.com/office/powerpoint/2010/main" val="329525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7EBF23-BB69-4E0F-A83A-A7510E3EF8B5}" type="datetime1">
              <a:rPr lang="en-US" smtClean="0"/>
              <a:t>3/5/2020</a:t>
            </a:fld>
            <a:endParaRPr lang="en-US"/>
          </a:p>
        </p:txBody>
      </p:sp>
      <p:sp>
        <p:nvSpPr>
          <p:cNvPr id="6" name="Footer Placeholder 5"/>
          <p:cNvSpPr>
            <a:spLocks noGrp="1"/>
          </p:cNvSpPr>
          <p:nvPr>
            <p:ph type="ftr" sz="quarter" idx="11"/>
          </p:nvPr>
        </p:nvSpPr>
        <p:spPr/>
        <p:txBody>
          <a:bodyPr/>
          <a:lstStyle/>
          <a:p>
            <a:r>
              <a:rPr lang="en-US"/>
              <a:t>Ami Gandhi</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DA08647-82D1-4F8B-8040-D9601073B084}" type="slidenum">
              <a:rPr lang="en-US" smtClean="0"/>
              <a:t>‹#›</a:t>
            </a:fld>
            <a:endParaRPr lang="en-US"/>
          </a:p>
        </p:txBody>
      </p:sp>
    </p:spTree>
    <p:extLst>
      <p:ext uri="{BB962C8B-B14F-4D97-AF65-F5344CB8AC3E}">
        <p14:creationId xmlns:p14="http://schemas.microsoft.com/office/powerpoint/2010/main" val="149755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2AE5C6-5537-4732-B07C-87B2FF256B3D}" type="datetime1">
              <a:rPr lang="en-US" smtClean="0"/>
              <a:t>3/5/2020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DA08647-82D1-4F8B-8040-D9601073B084}" type="slidenum">
              <a:rPr lang="en-US" smtClean="0"/>
              <a:t>‹#›</a:t>
            </a:fld>
            <a:endParaRPr lang="en-US"/>
          </a:p>
        </p:txBody>
      </p:sp>
    </p:spTree>
    <p:extLst>
      <p:ext uri="{BB962C8B-B14F-4D97-AF65-F5344CB8AC3E}">
        <p14:creationId xmlns:p14="http://schemas.microsoft.com/office/powerpoint/2010/main" val="223305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FC2AEB0-E3B0-44A3-BC48-64DB4EED146E}" type="datetime1">
              <a:rPr lang="en-US" smtClean="0"/>
              <a:t>3/5/2020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Ami Gandhi</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DA08647-82D1-4F8B-8040-D9601073B084}" type="slidenum">
              <a:rPr lang="en-US" smtClean="0"/>
              <a:t>‹#›</a:t>
            </a:fld>
            <a:endParaRPr lang="en-US"/>
          </a:p>
        </p:txBody>
      </p:sp>
    </p:spTree>
    <p:extLst>
      <p:ext uri="{BB962C8B-B14F-4D97-AF65-F5344CB8AC3E}">
        <p14:creationId xmlns:p14="http://schemas.microsoft.com/office/powerpoint/2010/main" val="217071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BE4D-9D62-4761-8F87-42E019C85077}"/>
              </a:ext>
            </a:extLst>
          </p:cNvPr>
          <p:cNvSpPr>
            <a:spLocks noGrp="1"/>
          </p:cNvSpPr>
          <p:nvPr>
            <p:ph type="ctrTitle"/>
          </p:nvPr>
        </p:nvSpPr>
        <p:spPr>
          <a:xfrm>
            <a:off x="1051560" y="1432223"/>
            <a:ext cx="9966960" cy="2806402"/>
          </a:xfrm>
        </p:spPr>
        <p:txBody>
          <a:bodyPr>
            <a:normAutofit/>
          </a:bodyPr>
          <a:lstStyle/>
          <a:p>
            <a:pPr algn="ctr"/>
            <a:r>
              <a:rPr lang="en-US" sz="5500" dirty="0"/>
              <a:t>Introduction to Apache Hadoop</a:t>
            </a:r>
          </a:p>
        </p:txBody>
      </p:sp>
      <p:sp>
        <p:nvSpPr>
          <p:cNvPr id="3" name="Subtitle 2">
            <a:extLst>
              <a:ext uri="{FF2B5EF4-FFF2-40B4-BE49-F238E27FC236}">
                <a16:creationId xmlns:a16="http://schemas.microsoft.com/office/drawing/2014/main" id="{7DB8BD6A-80C3-40E4-9F0C-AFB91529B9CE}"/>
              </a:ext>
            </a:extLst>
          </p:cNvPr>
          <p:cNvSpPr>
            <a:spLocks noGrp="1"/>
          </p:cNvSpPr>
          <p:nvPr>
            <p:ph type="subTitle" idx="1"/>
          </p:nvPr>
        </p:nvSpPr>
        <p:spPr>
          <a:xfrm>
            <a:off x="1051560" y="4535984"/>
            <a:ext cx="9144000" cy="1779586"/>
          </a:xfrm>
        </p:spPr>
        <p:txBody>
          <a:bodyPr>
            <a:normAutofit fontScale="32500" lnSpcReduction="20000"/>
          </a:bodyPr>
          <a:lstStyle/>
          <a:p>
            <a:pPr algn="ctr"/>
            <a:endParaRPr lang="en-US" dirty="0"/>
          </a:p>
          <a:p>
            <a:pPr algn="ctr"/>
            <a:endParaRPr lang="en-US" dirty="0"/>
          </a:p>
          <a:p>
            <a:pPr algn="ctr"/>
            <a:r>
              <a:rPr lang="en-US" sz="6200" b="1" dirty="0"/>
              <a:t>Ami Gandhi</a:t>
            </a:r>
          </a:p>
          <a:p>
            <a:pPr algn="ctr"/>
            <a:r>
              <a:rPr lang="en-US" sz="5000" dirty="0"/>
              <a:t>Master Of Science in Information Systems</a:t>
            </a:r>
          </a:p>
          <a:p>
            <a:pPr algn="ctr"/>
            <a:r>
              <a:rPr lang="en-US" sz="5000" dirty="0"/>
              <a:t>Northeastern University</a:t>
            </a:r>
          </a:p>
          <a:p>
            <a:pPr algn="ctr"/>
            <a:r>
              <a:rPr lang="en-US" sz="5000" dirty="0"/>
              <a:t>gandhi.am@husky.neu.edu</a:t>
            </a:r>
          </a:p>
        </p:txBody>
      </p:sp>
    </p:spTree>
    <p:extLst>
      <p:ext uri="{BB962C8B-B14F-4D97-AF65-F5344CB8AC3E}">
        <p14:creationId xmlns:p14="http://schemas.microsoft.com/office/powerpoint/2010/main" val="208232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8584-F767-447B-B103-6A5C7ED02BC7}"/>
              </a:ext>
            </a:extLst>
          </p:cNvPr>
          <p:cNvSpPr>
            <a:spLocks noGrp="1"/>
          </p:cNvSpPr>
          <p:nvPr>
            <p:ph type="title"/>
          </p:nvPr>
        </p:nvSpPr>
        <p:spPr>
          <a:xfrm>
            <a:off x="838200" y="403225"/>
            <a:ext cx="10515600" cy="1044575"/>
          </a:xfrm>
        </p:spPr>
        <p:txBody>
          <a:bodyPr>
            <a:normAutofit/>
          </a:bodyPr>
          <a:lstStyle/>
          <a:p>
            <a:pPr algn="ctr"/>
            <a:r>
              <a:rPr lang="en-US" sz="5000" dirty="0"/>
              <a:t>HDFS Architecture</a:t>
            </a:r>
          </a:p>
        </p:txBody>
      </p:sp>
      <p:sp>
        <p:nvSpPr>
          <p:cNvPr id="8" name="Content Placeholder 7">
            <a:extLst>
              <a:ext uri="{FF2B5EF4-FFF2-40B4-BE49-F238E27FC236}">
                <a16:creationId xmlns:a16="http://schemas.microsoft.com/office/drawing/2014/main" id="{52D191AC-5472-4678-87D6-BCBC9A9AECB2}"/>
              </a:ext>
            </a:extLst>
          </p:cNvPr>
          <p:cNvSpPr>
            <a:spLocks noGrp="1"/>
          </p:cNvSpPr>
          <p:nvPr>
            <p:ph idx="1"/>
          </p:nvPr>
        </p:nvSpPr>
        <p:spPr>
          <a:xfrm>
            <a:off x="838200" y="1728788"/>
            <a:ext cx="4305300" cy="4448175"/>
          </a:xfrm>
        </p:spPr>
        <p:txBody>
          <a:bodyPr>
            <a:noAutofit/>
          </a:bodyPr>
          <a:lstStyle/>
          <a:p>
            <a:r>
              <a:rPr lang="en-US" sz="1800" dirty="0"/>
              <a:t>The Hadoop Distributed File System (HDFS) is a distributed file system designed to run on commodity hardware</a:t>
            </a:r>
          </a:p>
          <a:p>
            <a:r>
              <a:rPr lang="en-US" sz="1800" dirty="0"/>
              <a:t>HDFS stores data reliably even in the case of hardware failure</a:t>
            </a:r>
          </a:p>
          <a:p>
            <a:r>
              <a:rPr lang="en-US" sz="1800" dirty="0"/>
              <a:t>HDFS provides high throughput access to application data by providing the data access in parallel and is suitable for applications having large data sets.</a:t>
            </a:r>
          </a:p>
          <a:p>
            <a:r>
              <a:rPr lang="en-US" sz="1800" dirty="0"/>
              <a:t>HDFS features include Rack awareness, high Availability, Data Blocks, Replication Management, HDFS data read and write operations</a:t>
            </a:r>
          </a:p>
        </p:txBody>
      </p:sp>
      <p:pic>
        <p:nvPicPr>
          <p:cNvPr id="4" name="Content Placeholder 3">
            <a:extLst>
              <a:ext uri="{FF2B5EF4-FFF2-40B4-BE49-F238E27FC236}">
                <a16:creationId xmlns:a16="http://schemas.microsoft.com/office/drawing/2014/main" id="{F59E2E0B-4BAB-40E9-926C-20E749D834FC}"/>
              </a:ext>
            </a:extLst>
          </p:cNvPr>
          <p:cNvPicPr>
            <a:picLocks noChangeAspect="1"/>
          </p:cNvPicPr>
          <p:nvPr/>
        </p:nvPicPr>
        <p:blipFill rotWithShape="1">
          <a:blip r:embed="rId2"/>
          <a:srcRect r="1" b="2075"/>
          <a:stretch/>
        </p:blipFill>
        <p:spPr>
          <a:xfrm>
            <a:off x="5476874" y="1728789"/>
            <a:ext cx="5876925" cy="4448174"/>
          </a:xfrm>
          <a:prstGeom prst="rect">
            <a:avLst/>
          </a:prstGeom>
        </p:spPr>
      </p:pic>
      <p:sp>
        <p:nvSpPr>
          <p:cNvPr id="5" name="Slide Number Placeholder 4">
            <a:extLst>
              <a:ext uri="{FF2B5EF4-FFF2-40B4-BE49-F238E27FC236}">
                <a16:creationId xmlns:a16="http://schemas.microsoft.com/office/drawing/2014/main" id="{755EA32E-34ED-4EA6-8997-8802C31D1ABE}"/>
              </a:ext>
            </a:extLst>
          </p:cNvPr>
          <p:cNvSpPr>
            <a:spLocks noGrp="1"/>
          </p:cNvSpPr>
          <p:nvPr>
            <p:ph type="sldNum" sz="quarter" idx="12"/>
          </p:nvPr>
        </p:nvSpPr>
        <p:spPr/>
        <p:txBody>
          <a:bodyPr/>
          <a:lstStyle/>
          <a:p>
            <a:fld id="{DDA08647-82D1-4F8B-8040-D9601073B084}" type="slidenum">
              <a:rPr lang="en-US" smtClean="0"/>
              <a:t>10</a:t>
            </a:fld>
            <a:endParaRPr lang="en-US"/>
          </a:p>
        </p:txBody>
      </p:sp>
      <p:sp>
        <p:nvSpPr>
          <p:cNvPr id="6" name="Footer Placeholder 5">
            <a:extLst>
              <a:ext uri="{FF2B5EF4-FFF2-40B4-BE49-F238E27FC236}">
                <a16:creationId xmlns:a16="http://schemas.microsoft.com/office/drawing/2014/main" id="{DDE1CFCD-CDD1-4D67-B99B-1D9E67F1AE61}"/>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203391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6AD9-926C-403E-AC07-6D889D625746}"/>
              </a:ext>
            </a:extLst>
          </p:cNvPr>
          <p:cNvSpPr>
            <a:spLocks noGrp="1"/>
          </p:cNvSpPr>
          <p:nvPr>
            <p:ph type="title"/>
          </p:nvPr>
        </p:nvSpPr>
        <p:spPr>
          <a:xfrm>
            <a:off x="1069848" y="484632"/>
            <a:ext cx="10058400" cy="1201293"/>
          </a:xfrm>
        </p:spPr>
        <p:txBody>
          <a:bodyPr>
            <a:normAutofit/>
          </a:bodyPr>
          <a:lstStyle/>
          <a:p>
            <a:pPr algn="ctr"/>
            <a:r>
              <a:rPr lang="en-US" sz="5000" dirty="0"/>
              <a:t>Typical Workflow </a:t>
            </a:r>
          </a:p>
        </p:txBody>
      </p:sp>
      <p:pic>
        <p:nvPicPr>
          <p:cNvPr id="9" name="Content Placeholder 8">
            <a:extLst>
              <a:ext uri="{FF2B5EF4-FFF2-40B4-BE49-F238E27FC236}">
                <a16:creationId xmlns:a16="http://schemas.microsoft.com/office/drawing/2014/main" id="{60C57A71-41B4-4D89-A966-9AA9F798F001}"/>
              </a:ext>
            </a:extLst>
          </p:cNvPr>
          <p:cNvPicPr>
            <a:picLocks noGrp="1" noChangeAspect="1"/>
          </p:cNvPicPr>
          <p:nvPr>
            <p:ph idx="1"/>
          </p:nvPr>
        </p:nvPicPr>
        <p:blipFill>
          <a:blip r:embed="rId2"/>
          <a:stretch>
            <a:fillRect/>
          </a:stretch>
        </p:blipFill>
        <p:spPr>
          <a:xfrm>
            <a:off x="2735021" y="2120900"/>
            <a:ext cx="6728307" cy="4051300"/>
          </a:xfrm>
          <a:prstGeom prst="rect">
            <a:avLst/>
          </a:prstGeom>
        </p:spPr>
      </p:pic>
      <p:sp>
        <p:nvSpPr>
          <p:cNvPr id="4" name="Slide Number Placeholder 3">
            <a:extLst>
              <a:ext uri="{FF2B5EF4-FFF2-40B4-BE49-F238E27FC236}">
                <a16:creationId xmlns:a16="http://schemas.microsoft.com/office/drawing/2014/main" id="{01FCA829-230F-499D-80C7-70269065C513}"/>
              </a:ext>
            </a:extLst>
          </p:cNvPr>
          <p:cNvSpPr>
            <a:spLocks noGrp="1"/>
          </p:cNvSpPr>
          <p:nvPr>
            <p:ph type="sldNum" sz="quarter" idx="12"/>
          </p:nvPr>
        </p:nvSpPr>
        <p:spPr/>
        <p:txBody>
          <a:bodyPr/>
          <a:lstStyle/>
          <a:p>
            <a:fld id="{DDA08647-82D1-4F8B-8040-D9601073B084}" type="slidenum">
              <a:rPr lang="en-US" smtClean="0"/>
              <a:t>11</a:t>
            </a:fld>
            <a:endParaRPr lang="en-US"/>
          </a:p>
        </p:txBody>
      </p:sp>
      <p:sp>
        <p:nvSpPr>
          <p:cNvPr id="5" name="Footer Placeholder 4">
            <a:extLst>
              <a:ext uri="{FF2B5EF4-FFF2-40B4-BE49-F238E27FC236}">
                <a16:creationId xmlns:a16="http://schemas.microsoft.com/office/drawing/2014/main" id="{B2CA9581-9B5E-4EC7-A04D-83185D06AC00}"/>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982037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A43E-9ACD-4597-84C8-8EF19369CCB1}"/>
              </a:ext>
            </a:extLst>
          </p:cNvPr>
          <p:cNvSpPr>
            <a:spLocks noGrp="1"/>
          </p:cNvSpPr>
          <p:nvPr>
            <p:ph type="title"/>
          </p:nvPr>
        </p:nvSpPr>
        <p:spPr>
          <a:xfrm>
            <a:off x="1069848" y="484633"/>
            <a:ext cx="10058400" cy="1067942"/>
          </a:xfrm>
        </p:spPr>
        <p:txBody>
          <a:bodyPr>
            <a:normAutofit/>
          </a:bodyPr>
          <a:lstStyle/>
          <a:p>
            <a:pPr algn="ctr"/>
            <a:r>
              <a:rPr lang="en-US" sz="5000" dirty="0"/>
              <a:t>Writing Files to HDFS</a:t>
            </a:r>
          </a:p>
        </p:txBody>
      </p:sp>
      <p:sp>
        <p:nvSpPr>
          <p:cNvPr id="5" name="Content Placeholder 4">
            <a:extLst>
              <a:ext uri="{FF2B5EF4-FFF2-40B4-BE49-F238E27FC236}">
                <a16:creationId xmlns:a16="http://schemas.microsoft.com/office/drawing/2014/main" id="{EFAB7C4F-4736-4FE0-A500-F9B284B26FFF}"/>
              </a:ext>
            </a:extLst>
          </p:cNvPr>
          <p:cNvSpPr>
            <a:spLocks noGrp="1"/>
          </p:cNvSpPr>
          <p:nvPr>
            <p:ph idx="1"/>
          </p:nvPr>
        </p:nvSpPr>
        <p:spPr>
          <a:xfrm>
            <a:off x="838199" y="1690688"/>
            <a:ext cx="5724525" cy="4757737"/>
          </a:xfrm>
        </p:spPr>
        <p:txBody>
          <a:bodyPr>
            <a:noAutofit/>
          </a:bodyPr>
          <a:lstStyle/>
          <a:p>
            <a:r>
              <a:rPr lang="en-US" sz="1800" dirty="0"/>
              <a:t>Client will consult NameNode (usually TCP port 9000) to store data </a:t>
            </a:r>
          </a:p>
          <a:p>
            <a:r>
              <a:rPr lang="en-US" sz="1800" dirty="0"/>
              <a:t>Internally the files get divided into one or more </a:t>
            </a:r>
            <a:r>
              <a:rPr lang="en-US" sz="1800" b="1" dirty="0"/>
              <a:t>blocks</a:t>
            </a:r>
            <a:r>
              <a:rPr lang="en-US" sz="1800" dirty="0"/>
              <a:t>, and each block is stored on different DataNodes depending on the</a:t>
            </a:r>
            <a:r>
              <a:rPr lang="en-US" sz="1800" b="1" dirty="0"/>
              <a:t> replication factor </a:t>
            </a:r>
            <a:r>
              <a:rPr lang="en-US" sz="1800" dirty="0"/>
              <a:t>(standard:3) which is configured with dfs.replication parameter in hdfs-site.xml file</a:t>
            </a:r>
          </a:p>
          <a:p>
            <a:r>
              <a:rPr lang="en-US" sz="1800" dirty="0"/>
              <a:t>NameNode uses concept of ‘</a:t>
            </a:r>
            <a:r>
              <a:rPr lang="en-US" sz="1800" b="1" dirty="0"/>
              <a:t>Rack Awareness</a:t>
            </a:r>
            <a:r>
              <a:rPr lang="en-US" sz="1800" dirty="0"/>
              <a:t>’ to ensure every block of data is on multiple machines in the cluster to avoid data loss and improve network performance</a:t>
            </a:r>
          </a:p>
          <a:p>
            <a:r>
              <a:rPr lang="en-US" sz="1800" dirty="0"/>
              <a:t>Client then writes block directly to Data Node (usually TCP port 50010)</a:t>
            </a:r>
          </a:p>
          <a:p>
            <a:r>
              <a:rPr lang="en-US" sz="1800" dirty="0"/>
              <a:t>The NameNode only provides the map of where data is and where data should go in the cluster (file system metadata)</a:t>
            </a:r>
          </a:p>
        </p:txBody>
      </p:sp>
      <p:pic>
        <p:nvPicPr>
          <p:cNvPr id="6" name="Content Placeholder 3" descr="A screenshot of a cell phone&#10;&#10;Description automatically generated">
            <a:extLst>
              <a:ext uri="{FF2B5EF4-FFF2-40B4-BE49-F238E27FC236}">
                <a16:creationId xmlns:a16="http://schemas.microsoft.com/office/drawing/2014/main" id="{5A1743F8-265A-48C5-BA33-FF69DAD0C4EF}"/>
              </a:ext>
            </a:extLst>
          </p:cNvPr>
          <p:cNvPicPr>
            <a:picLocks noChangeAspect="1"/>
          </p:cNvPicPr>
          <p:nvPr/>
        </p:nvPicPr>
        <p:blipFill rotWithShape="1">
          <a:blip r:embed="rId2"/>
          <a:srcRect l="231" r="566" b="-2"/>
          <a:stretch/>
        </p:blipFill>
        <p:spPr>
          <a:xfrm>
            <a:off x="6562724" y="1690688"/>
            <a:ext cx="4791076" cy="4757737"/>
          </a:xfrm>
          <a:prstGeom prst="rect">
            <a:avLst/>
          </a:prstGeom>
        </p:spPr>
      </p:pic>
      <p:sp>
        <p:nvSpPr>
          <p:cNvPr id="4" name="Slide Number Placeholder 3">
            <a:extLst>
              <a:ext uri="{FF2B5EF4-FFF2-40B4-BE49-F238E27FC236}">
                <a16:creationId xmlns:a16="http://schemas.microsoft.com/office/drawing/2014/main" id="{C6ED7A1B-D4AB-46BD-937F-12E405D2F2FA}"/>
              </a:ext>
            </a:extLst>
          </p:cNvPr>
          <p:cNvSpPr>
            <a:spLocks noGrp="1"/>
          </p:cNvSpPr>
          <p:nvPr>
            <p:ph type="sldNum" sz="quarter" idx="12"/>
          </p:nvPr>
        </p:nvSpPr>
        <p:spPr/>
        <p:txBody>
          <a:bodyPr/>
          <a:lstStyle/>
          <a:p>
            <a:fld id="{DDA08647-82D1-4F8B-8040-D9601073B084}" type="slidenum">
              <a:rPr lang="en-US" smtClean="0"/>
              <a:t>12</a:t>
            </a:fld>
            <a:endParaRPr lang="en-US"/>
          </a:p>
        </p:txBody>
      </p:sp>
      <p:sp>
        <p:nvSpPr>
          <p:cNvPr id="7" name="Footer Placeholder 6">
            <a:extLst>
              <a:ext uri="{FF2B5EF4-FFF2-40B4-BE49-F238E27FC236}">
                <a16:creationId xmlns:a16="http://schemas.microsoft.com/office/drawing/2014/main" id="{C1BB93C9-71EF-4F0B-B618-160D819858C8}"/>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382315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F2029-1A23-4803-BBEE-AB3E8042F611}"/>
              </a:ext>
            </a:extLst>
          </p:cNvPr>
          <p:cNvSpPr>
            <a:spLocks noGrp="1"/>
          </p:cNvSpPr>
          <p:nvPr>
            <p:ph type="title"/>
          </p:nvPr>
        </p:nvSpPr>
        <p:spPr>
          <a:xfrm>
            <a:off x="1069848" y="484632"/>
            <a:ext cx="10058400" cy="991743"/>
          </a:xfrm>
        </p:spPr>
        <p:txBody>
          <a:bodyPr>
            <a:normAutofit/>
          </a:bodyPr>
          <a:lstStyle/>
          <a:p>
            <a:pPr algn="ctr"/>
            <a:r>
              <a:rPr lang="en-US" sz="5000" dirty="0"/>
              <a:t>HDFS Data Write Pipeline</a:t>
            </a:r>
          </a:p>
        </p:txBody>
      </p:sp>
      <p:sp>
        <p:nvSpPr>
          <p:cNvPr id="10" name="Content Placeholder 9">
            <a:extLst>
              <a:ext uri="{FF2B5EF4-FFF2-40B4-BE49-F238E27FC236}">
                <a16:creationId xmlns:a16="http://schemas.microsoft.com/office/drawing/2014/main" id="{85E4C436-A12B-4946-90DB-BE1E8446EC2B}"/>
              </a:ext>
            </a:extLst>
          </p:cNvPr>
          <p:cNvSpPr>
            <a:spLocks noGrp="1"/>
          </p:cNvSpPr>
          <p:nvPr>
            <p:ph idx="1"/>
          </p:nvPr>
        </p:nvSpPr>
        <p:spPr>
          <a:xfrm>
            <a:off x="838199" y="1581150"/>
            <a:ext cx="4829175" cy="4595813"/>
          </a:xfrm>
        </p:spPr>
        <p:txBody>
          <a:bodyPr>
            <a:noAutofit/>
          </a:bodyPr>
          <a:lstStyle/>
          <a:p>
            <a:r>
              <a:rPr lang="en-US" sz="1800" dirty="0"/>
              <a:t>Before the client writes ‘Block A’ of File.txt to cluster, it wants to know if all DataNodes are ready to receive these blocks</a:t>
            </a:r>
          </a:p>
          <a:p>
            <a:r>
              <a:rPr lang="en-US" sz="1800" dirty="0"/>
              <a:t>It picks 1</a:t>
            </a:r>
            <a:r>
              <a:rPr lang="en-US" sz="1800" baseline="30000" dirty="0"/>
              <a:t>st</a:t>
            </a:r>
            <a:r>
              <a:rPr lang="en-US" sz="1800" dirty="0"/>
              <a:t> </a:t>
            </a:r>
            <a:r>
              <a:rPr lang="en-US" sz="1800" dirty="0" err="1"/>
              <a:t>DataNode</a:t>
            </a:r>
            <a:r>
              <a:rPr lang="en-US" sz="1800" dirty="0"/>
              <a:t> in list for Block A, opens a TCP 50010 connection and says “Hey, get ready to receive a block and here’s a list of other 2 DataNodes</a:t>
            </a:r>
          </a:p>
          <a:p>
            <a:r>
              <a:rPr lang="en-US" sz="1800" dirty="0"/>
              <a:t>DN1 opens TCP connection to DN5 and DN5 in turn opens connection to DN6 to make them ready to receive blocks</a:t>
            </a:r>
          </a:p>
          <a:p>
            <a:r>
              <a:rPr lang="en-US" sz="1800" dirty="0"/>
              <a:t>The acknowledgments of readiness come back on same TCP pipeline, until the initial DN1 sends a “Ready” message back to Client</a:t>
            </a:r>
          </a:p>
          <a:p>
            <a:r>
              <a:rPr lang="en-US" sz="1800" dirty="0"/>
              <a:t>At this point, Client is ready to begin writing block data into the cluster </a:t>
            </a:r>
          </a:p>
        </p:txBody>
      </p:sp>
      <p:pic>
        <p:nvPicPr>
          <p:cNvPr id="6" name="Content Placeholder 3">
            <a:extLst>
              <a:ext uri="{FF2B5EF4-FFF2-40B4-BE49-F238E27FC236}">
                <a16:creationId xmlns:a16="http://schemas.microsoft.com/office/drawing/2014/main" id="{81DE3AEC-E762-4813-AFB4-C9BCED21319E}"/>
              </a:ext>
            </a:extLst>
          </p:cNvPr>
          <p:cNvPicPr>
            <a:picLocks noChangeAspect="1"/>
          </p:cNvPicPr>
          <p:nvPr/>
        </p:nvPicPr>
        <p:blipFill rotWithShape="1">
          <a:blip r:embed="rId2"/>
          <a:srcRect l="2258" r="1" b="1"/>
          <a:stretch/>
        </p:blipFill>
        <p:spPr>
          <a:xfrm>
            <a:off x="5743574" y="1690689"/>
            <a:ext cx="5610225" cy="4486273"/>
          </a:xfrm>
          <a:prstGeom prst="rect">
            <a:avLst/>
          </a:prstGeom>
        </p:spPr>
      </p:pic>
      <p:sp>
        <p:nvSpPr>
          <p:cNvPr id="4" name="Slide Number Placeholder 3">
            <a:extLst>
              <a:ext uri="{FF2B5EF4-FFF2-40B4-BE49-F238E27FC236}">
                <a16:creationId xmlns:a16="http://schemas.microsoft.com/office/drawing/2014/main" id="{7E8FD890-B4D6-43BD-9C53-08A819AFCE24}"/>
              </a:ext>
            </a:extLst>
          </p:cNvPr>
          <p:cNvSpPr>
            <a:spLocks noGrp="1"/>
          </p:cNvSpPr>
          <p:nvPr>
            <p:ph type="sldNum" sz="quarter" idx="12"/>
          </p:nvPr>
        </p:nvSpPr>
        <p:spPr/>
        <p:txBody>
          <a:bodyPr/>
          <a:lstStyle/>
          <a:p>
            <a:fld id="{DDA08647-82D1-4F8B-8040-D9601073B084}" type="slidenum">
              <a:rPr lang="en-US" smtClean="0"/>
              <a:t>13</a:t>
            </a:fld>
            <a:endParaRPr lang="en-US"/>
          </a:p>
        </p:txBody>
      </p:sp>
      <p:sp>
        <p:nvSpPr>
          <p:cNvPr id="5" name="Footer Placeholder 4">
            <a:extLst>
              <a:ext uri="{FF2B5EF4-FFF2-40B4-BE49-F238E27FC236}">
                <a16:creationId xmlns:a16="http://schemas.microsoft.com/office/drawing/2014/main" id="{87E73278-199E-4F34-B18D-ACAB349F4C9F}"/>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322863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A3FC-3301-4756-8F35-EEFA8DF3D3FD}"/>
              </a:ext>
            </a:extLst>
          </p:cNvPr>
          <p:cNvSpPr>
            <a:spLocks noGrp="1"/>
          </p:cNvSpPr>
          <p:nvPr>
            <p:ph type="title"/>
          </p:nvPr>
        </p:nvSpPr>
        <p:spPr>
          <a:xfrm>
            <a:off x="1069848" y="484632"/>
            <a:ext cx="10058400" cy="1163193"/>
          </a:xfrm>
        </p:spPr>
        <p:txBody>
          <a:bodyPr>
            <a:normAutofit/>
          </a:bodyPr>
          <a:lstStyle/>
          <a:p>
            <a:r>
              <a:rPr lang="en-US" sz="3600" dirty="0"/>
              <a:t>Multi-block</a:t>
            </a:r>
            <a:r>
              <a:rPr lang="en-US" sz="3800" dirty="0"/>
              <a:t> replication pipeline and Success Message</a:t>
            </a:r>
          </a:p>
        </p:txBody>
      </p:sp>
      <p:sp>
        <p:nvSpPr>
          <p:cNvPr id="8" name="Content Placeholder 7">
            <a:extLst>
              <a:ext uri="{FF2B5EF4-FFF2-40B4-BE49-F238E27FC236}">
                <a16:creationId xmlns:a16="http://schemas.microsoft.com/office/drawing/2014/main" id="{7BC37313-8132-4C4A-BC23-E6E1D849D02B}"/>
              </a:ext>
            </a:extLst>
          </p:cNvPr>
          <p:cNvSpPr>
            <a:spLocks noGrp="1"/>
          </p:cNvSpPr>
          <p:nvPr>
            <p:ph idx="1"/>
          </p:nvPr>
        </p:nvSpPr>
        <p:spPr>
          <a:xfrm>
            <a:off x="838200" y="1581150"/>
            <a:ext cx="5257800" cy="4595813"/>
          </a:xfrm>
        </p:spPr>
        <p:txBody>
          <a:bodyPr>
            <a:noAutofit/>
          </a:bodyPr>
          <a:lstStyle/>
          <a:p>
            <a:r>
              <a:rPr lang="en-US" sz="2000" dirty="0"/>
              <a:t>When all 3 nodes have successfully received the block, they will send ‘Block Received’  report to NameNode</a:t>
            </a:r>
          </a:p>
          <a:p>
            <a:r>
              <a:rPr lang="en-US" sz="2000" dirty="0"/>
              <a:t>They will also send ‘Success’ message back up the pipeline and close all TCP sessions</a:t>
            </a:r>
          </a:p>
          <a:p>
            <a:r>
              <a:rPr lang="en-US" sz="2000" dirty="0"/>
              <a:t>Client receives ‘Success’ message and tells NameNode that block was successfully written</a:t>
            </a:r>
          </a:p>
          <a:p>
            <a:r>
              <a:rPr lang="en-US" sz="2000" dirty="0"/>
              <a:t>NameNode then updates its ‘metadata’ info with Node locations of each block of the file</a:t>
            </a:r>
          </a:p>
          <a:p>
            <a:r>
              <a:rPr lang="en-US" sz="2000" dirty="0"/>
              <a:t>Client is then ready to start the pipeline process again for next block of data</a:t>
            </a:r>
          </a:p>
        </p:txBody>
      </p:sp>
      <p:pic>
        <p:nvPicPr>
          <p:cNvPr id="6" name="Picture 5">
            <a:extLst>
              <a:ext uri="{FF2B5EF4-FFF2-40B4-BE49-F238E27FC236}">
                <a16:creationId xmlns:a16="http://schemas.microsoft.com/office/drawing/2014/main" id="{63EFDF20-B26F-4A20-B166-43F6DB74C66A}"/>
              </a:ext>
            </a:extLst>
          </p:cNvPr>
          <p:cNvPicPr>
            <a:picLocks noChangeAspect="1"/>
          </p:cNvPicPr>
          <p:nvPr/>
        </p:nvPicPr>
        <p:blipFill rotWithShape="1">
          <a:blip r:embed="rId2"/>
          <a:srcRect l="1528" r="2" b="2"/>
          <a:stretch/>
        </p:blipFill>
        <p:spPr>
          <a:xfrm>
            <a:off x="6327648" y="1647825"/>
            <a:ext cx="5026152" cy="4429125"/>
          </a:xfrm>
          <a:prstGeom prst="rect">
            <a:avLst/>
          </a:prstGeom>
        </p:spPr>
      </p:pic>
      <p:sp>
        <p:nvSpPr>
          <p:cNvPr id="4" name="Slide Number Placeholder 3">
            <a:extLst>
              <a:ext uri="{FF2B5EF4-FFF2-40B4-BE49-F238E27FC236}">
                <a16:creationId xmlns:a16="http://schemas.microsoft.com/office/drawing/2014/main" id="{4DD5A1B4-60CF-4F90-A138-5AC58C7F05C3}"/>
              </a:ext>
            </a:extLst>
          </p:cNvPr>
          <p:cNvSpPr>
            <a:spLocks noGrp="1"/>
          </p:cNvSpPr>
          <p:nvPr>
            <p:ph type="sldNum" sz="quarter" idx="12"/>
          </p:nvPr>
        </p:nvSpPr>
        <p:spPr/>
        <p:txBody>
          <a:bodyPr/>
          <a:lstStyle/>
          <a:p>
            <a:fld id="{DDA08647-82D1-4F8B-8040-D9601073B084}" type="slidenum">
              <a:rPr lang="en-US" smtClean="0"/>
              <a:t>14</a:t>
            </a:fld>
            <a:endParaRPr lang="en-US"/>
          </a:p>
        </p:txBody>
      </p:sp>
      <p:sp>
        <p:nvSpPr>
          <p:cNvPr id="5" name="Footer Placeholder 4">
            <a:extLst>
              <a:ext uri="{FF2B5EF4-FFF2-40B4-BE49-F238E27FC236}">
                <a16:creationId xmlns:a16="http://schemas.microsoft.com/office/drawing/2014/main" id="{3A26C8B1-975A-49F3-AA59-CA6E09D185EC}"/>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3450916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45A7-D93A-4BAC-B944-17E027864BDC}"/>
              </a:ext>
            </a:extLst>
          </p:cNvPr>
          <p:cNvSpPr>
            <a:spLocks noGrp="1"/>
          </p:cNvSpPr>
          <p:nvPr>
            <p:ph type="title"/>
          </p:nvPr>
        </p:nvSpPr>
        <p:spPr>
          <a:xfrm>
            <a:off x="1069848" y="484632"/>
            <a:ext cx="10058400" cy="1144143"/>
          </a:xfrm>
        </p:spPr>
        <p:txBody>
          <a:bodyPr>
            <a:normAutofit/>
          </a:bodyPr>
          <a:lstStyle/>
          <a:p>
            <a:pPr algn="ctr"/>
            <a:r>
              <a:rPr lang="en-US" sz="5000" dirty="0"/>
              <a:t>Data Re-Replication Mechanism</a:t>
            </a:r>
          </a:p>
        </p:txBody>
      </p:sp>
      <p:pic>
        <p:nvPicPr>
          <p:cNvPr id="4" name="Content Placeholder 3">
            <a:extLst>
              <a:ext uri="{FF2B5EF4-FFF2-40B4-BE49-F238E27FC236}">
                <a16:creationId xmlns:a16="http://schemas.microsoft.com/office/drawing/2014/main" id="{9E2A895D-419F-4BEB-9FFA-44299FAF4F39}"/>
              </a:ext>
            </a:extLst>
          </p:cNvPr>
          <p:cNvPicPr>
            <a:picLocks noGrp="1" noChangeAspect="1"/>
          </p:cNvPicPr>
          <p:nvPr>
            <p:ph sz="half" idx="1"/>
          </p:nvPr>
        </p:nvPicPr>
        <p:blipFill>
          <a:blip r:embed="rId2"/>
          <a:stretch>
            <a:fillRect/>
          </a:stretch>
        </p:blipFill>
        <p:spPr>
          <a:xfrm>
            <a:off x="1069975" y="2143125"/>
            <a:ext cx="4754563" cy="3781240"/>
          </a:xfrm>
          <a:prstGeom prst="rect">
            <a:avLst/>
          </a:prstGeom>
        </p:spPr>
      </p:pic>
      <p:pic>
        <p:nvPicPr>
          <p:cNvPr id="8" name="Content Placeholder 7">
            <a:extLst>
              <a:ext uri="{FF2B5EF4-FFF2-40B4-BE49-F238E27FC236}">
                <a16:creationId xmlns:a16="http://schemas.microsoft.com/office/drawing/2014/main" id="{90A867F4-8B59-4360-ABF6-B7B793A9E531}"/>
              </a:ext>
            </a:extLst>
          </p:cNvPr>
          <p:cNvPicPr>
            <a:picLocks noGrp="1" noChangeAspect="1"/>
          </p:cNvPicPr>
          <p:nvPr>
            <p:ph sz="half" idx="2"/>
          </p:nvPr>
        </p:nvPicPr>
        <p:blipFill>
          <a:blip r:embed="rId3"/>
          <a:stretch>
            <a:fillRect/>
          </a:stretch>
        </p:blipFill>
        <p:spPr>
          <a:xfrm>
            <a:off x="6172200" y="1981200"/>
            <a:ext cx="5181600" cy="3917794"/>
          </a:xfrm>
          <a:prstGeom prst="rect">
            <a:avLst/>
          </a:prstGeom>
        </p:spPr>
      </p:pic>
      <p:sp>
        <p:nvSpPr>
          <p:cNvPr id="5" name="Slide Number Placeholder 4">
            <a:extLst>
              <a:ext uri="{FF2B5EF4-FFF2-40B4-BE49-F238E27FC236}">
                <a16:creationId xmlns:a16="http://schemas.microsoft.com/office/drawing/2014/main" id="{7CF4A4B7-FCF8-49AC-94FB-1B9E3D0E35AB}"/>
              </a:ext>
            </a:extLst>
          </p:cNvPr>
          <p:cNvSpPr>
            <a:spLocks noGrp="1"/>
          </p:cNvSpPr>
          <p:nvPr>
            <p:ph type="sldNum" sz="quarter" idx="12"/>
          </p:nvPr>
        </p:nvSpPr>
        <p:spPr/>
        <p:txBody>
          <a:bodyPr/>
          <a:lstStyle/>
          <a:p>
            <a:fld id="{DDA08647-82D1-4F8B-8040-D9601073B084}" type="slidenum">
              <a:rPr lang="en-US" smtClean="0"/>
              <a:t>15</a:t>
            </a:fld>
            <a:endParaRPr lang="en-US"/>
          </a:p>
        </p:txBody>
      </p:sp>
      <p:sp>
        <p:nvSpPr>
          <p:cNvPr id="6" name="Footer Placeholder 5">
            <a:extLst>
              <a:ext uri="{FF2B5EF4-FFF2-40B4-BE49-F238E27FC236}">
                <a16:creationId xmlns:a16="http://schemas.microsoft.com/office/drawing/2014/main" id="{ED151939-A3C5-4F73-8D8D-1D1226B5749B}"/>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3100229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F82198-C71F-4698-BB63-A4622E1F58AA}"/>
              </a:ext>
            </a:extLst>
          </p:cNvPr>
          <p:cNvSpPr>
            <a:spLocks noGrp="1"/>
          </p:cNvSpPr>
          <p:nvPr>
            <p:ph type="title"/>
          </p:nvPr>
        </p:nvSpPr>
        <p:spPr>
          <a:xfrm>
            <a:off x="1069848" y="484632"/>
            <a:ext cx="10058400" cy="1106043"/>
          </a:xfrm>
        </p:spPr>
        <p:txBody>
          <a:bodyPr>
            <a:normAutofit/>
          </a:bodyPr>
          <a:lstStyle/>
          <a:p>
            <a:pPr algn="ctr"/>
            <a:r>
              <a:rPr lang="en-US" sz="5000" dirty="0"/>
              <a:t>Secondary NameNode</a:t>
            </a:r>
          </a:p>
        </p:txBody>
      </p:sp>
      <p:sp>
        <p:nvSpPr>
          <p:cNvPr id="8" name="Content Placeholder 7">
            <a:extLst>
              <a:ext uri="{FF2B5EF4-FFF2-40B4-BE49-F238E27FC236}">
                <a16:creationId xmlns:a16="http://schemas.microsoft.com/office/drawing/2014/main" id="{716F3BB2-F1B2-4FF8-B2FB-6059BF482AC3}"/>
              </a:ext>
            </a:extLst>
          </p:cNvPr>
          <p:cNvSpPr>
            <a:spLocks noGrp="1"/>
          </p:cNvSpPr>
          <p:nvPr>
            <p:ph idx="1"/>
          </p:nvPr>
        </p:nvSpPr>
        <p:spPr>
          <a:xfrm>
            <a:off x="838200" y="1828801"/>
            <a:ext cx="4743450" cy="4348162"/>
          </a:xfrm>
        </p:spPr>
        <p:txBody>
          <a:bodyPr>
            <a:normAutofit/>
          </a:bodyPr>
          <a:lstStyle/>
          <a:p>
            <a:r>
              <a:rPr lang="en-US" sz="2200" dirty="0"/>
              <a:t>Secondary NameNode connects to NameNode via TCP 9000 and grab’s a copy of Name Node’s in-memory metadata &amp; files used to store metadata</a:t>
            </a:r>
          </a:p>
          <a:p>
            <a:r>
              <a:rPr lang="en-US" sz="2200" dirty="0"/>
              <a:t>It combines this set of files and delivers back to Name Node, while keeping a copy for itself</a:t>
            </a:r>
          </a:p>
          <a:p>
            <a:r>
              <a:rPr lang="en-US" sz="2200" dirty="0"/>
              <a:t>If Name Node dies, files retained by Secondary Name Node is used to recover the Name Node</a:t>
            </a:r>
          </a:p>
        </p:txBody>
      </p:sp>
      <p:pic>
        <p:nvPicPr>
          <p:cNvPr id="9" name="Content Placeholder 6" descr="A screenshot of a cell phone&#10;&#10;Description automatically generated">
            <a:extLst>
              <a:ext uri="{FF2B5EF4-FFF2-40B4-BE49-F238E27FC236}">
                <a16:creationId xmlns:a16="http://schemas.microsoft.com/office/drawing/2014/main" id="{D0512ADE-8886-4F1A-B58E-9FB7C5B9C90D}"/>
              </a:ext>
            </a:extLst>
          </p:cNvPr>
          <p:cNvPicPr>
            <a:picLocks noChangeAspect="1"/>
          </p:cNvPicPr>
          <p:nvPr/>
        </p:nvPicPr>
        <p:blipFill rotWithShape="1">
          <a:blip r:embed="rId2"/>
          <a:srcRect l="3916" r="530"/>
          <a:stretch/>
        </p:blipFill>
        <p:spPr>
          <a:xfrm>
            <a:off x="6096000" y="1828801"/>
            <a:ext cx="5257800" cy="4348162"/>
          </a:xfrm>
          <a:prstGeom prst="rect">
            <a:avLst/>
          </a:prstGeom>
        </p:spPr>
      </p:pic>
      <p:sp>
        <p:nvSpPr>
          <p:cNvPr id="3" name="Slide Number Placeholder 2">
            <a:extLst>
              <a:ext uri="{FF2B5EF4-FFF2-40B4-BE49-F238E27FC236}">
                <a16:creationId xmlns:a16="http://schemas.microsoft.com/office/drawing/2014/main" id="{C86D2E0F-4DBE-489F-A090-AA0DCFB72677}"/>
              </a:ext>
            </a:extLst>
          </p:cNvPr>
          <p:cNvSpPr>
            <a:spLocks noGrp="1"/>
          </p:cNvSpPr>
          <p:nvPr>
            <p:ph type="sldNum" sz="quarter" idx="12"/>
          </p:nvPr>
        </p:nvSpPr>
        <p:spPr/>
        <p:txBody>
          <a:bodyPr/>
          <a:lstStyle/>
          <a:p>
            <a:fld id="{DDA08647-82D1-4F8B-8040-D9601073B084}" type="slidenum">
              <a:rPr lang="en-US" smtClean="0"/>
              <a:t>16</a:t>
            </a:fld>
            <a:endParaRPr lang="en-US"/>
          </a:p>
        </p:txBody>
      </p:sp>
      <p:sp>
        <p:nvSpPr>
          <p:cNvPr id="4" name="Footer Placeholder 3">
            <a:extLst>
              <a:ext uri="{FF2B5EF4-FFF2-40B4-BE49-F238E27FC236}">
                <a16:creationId xmlns:a16="http://schemas.microsoft.com/office/drawing/2014/main" id="{BC3CDF32-E736-404F-8599-8546FD22CF36}"/>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1349173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196B40-5E98-4E7B-8175-8C97739BDDFD}"/>
              </a:ext>
            </a:extLst>
          </p:cNvPr>
          <p:cNvSpPr>
            <a:spLocks noGrp="1"/>
          </p:cNvSpPr>
          <p:nvPr>
            <p:ph type="title"/>
          </p:nvPr>
        </p:nvSpPr>
        <p:spPr>
          <a:xfrm>
            <a:off x="1069848" y="484632"/>
            <a:ext cx="10058400" cy="906018"/>
          </a:xfrm>
        </p:spPr>
        <p:txBody>
          <a:bodyPr>
            <a:normAutofit/>
          </a:bodyPr>
          <a:lstStyle/>
          <a:p>
            <a:pPr algn="ctr"/>
            <a:r>
              <a:rPr lang="en-US" sz="5000" dirty="0"/>
              <a:t>HDFS Reads</a:t>
            </a:r>
          </a:p>
        </p:txBody>
      </p:sp>
      <p:pic>
        <p:nvPicPr>
          <p:cNvPr id="7" name="Content Placeholder 6">
            <a:extLst>
              <a:ext uri="{FF2B5EF4-FFF2-40B4-BE49-F238E27FC236}">
                <a16:creationId xmlns:a16="http://schemas.microsoft.com/office/drawing/2014/main" id="{02D2E46F-92C3-456A-810A-83B3C23D60CE}"/>
              </a:ext>
            </a:extLst>
          </p:cNvPr>
          <p:cNvPicPr>
            <a:picLocks noGrp="1" noChangeAspect="1"/>
          </p:cNvPicPr>
          <p:nvPr>
            <p:ph sz="half" idx="1"/>
          </p:nvPr>
        </p:nvPicPr>
        <p:blipFill>
          <a:blip r:embed="rId2"/>
          <a:stretch>
            <a:fillRect/>
          </a:stretch>
        </p:blipFill>
        <p:spPr>
          <a:xfrm>
            <a:off x="838200" y="1690688"/>
            <a:ext cx="5181600" cy="4250801"/>
          </a:xfrm>
          <a:prstGeom prst="rect">
            <a:avLst/>
          </a:prstGeom>
        </p:spPr>
      </p:pic>
      <p:pic>
        <p:nvPicPr>
          <p:cNvPr id="8" name="Content Placeholder 7">
            <a:extLst>
              <a:ext uri="{FF2B5EF4-FFF2-40B4-BE49-F238E27FC236}">
                <a16:creationId xmlns:a16="http://schemas.microsoft.com/office/drawing/2014/main" id="{8B8D4951-2131-49B9-BBD0-11D08FE0E58A}"/>
              </a:ext>
            </a:extLst>
          </p:cNvPr>
          <p:cNvPicPr>
            <a:picLocks noGrp="1" noChangeAspect="1"/>
          </p:cNvPicPr>
          <p:nvPr>
            <p:ph sz="half" idx="2"/>
          </p:nvPr>
        </p:nvPicPr>
        <p:blipFill>
          <a:blip r:embed="rId3"/>
          <a:stretch>
            <a:fillRect/>
          </a:stretch>
        </p:blipFill>
        <p:spPr>
          <a:xfrm>
            <a:off x="6172200" y="1628776"/>
            <a:ext cx="5181600" cy="4312714"/>
          </a:xfrm>
          <a:prstGeom prst="rect">
            <a:avLst/>
          </a:prstGeom>
        </p:spPr>
      </p:pic>
      <p:sp>
        <p:nvSpPr>
          <p:cNvPr id="3" name="Slide Number Placeholder 2">
            <a:extLst>
              <a:ext uri="{FF2B5EF4-FFF2-40B4-BE49-F238E27FC236}">
                <a16:creationId xmlns:a16="http://schemas.microsoft.com/office/drawing/2014/main" id="{7B67DEAD-E873-42AA-AD54-2B8550246B3D}"/>
              </a:ext>
            </a:extLst>
          </p:cNvPr>
          <p:cNvSpPr>
            <a:spLocks noGrp="1"/>
          </p:cNvSpPr>
          <p:nvPr>
            <p:ph type="sldNum" sz="quarter" idx="12"/>
          </p:nvPr>
        </p:nvSpPr>
        <p:spPr/>
        <p:txBody>
          <a:bodyPr/>
          <a:lstStyle/>
          <a:p>
            <a:fld id="{DDA08647-82D1-4F8B-8040-D9601073B084}" type="slidenum">
              <a:rPr lang="en-US" smtClean="0"/>
              <a:t>17</a:t>
            </a:fld>
            <a:endParaRPr lang="en-US"/>
          </a:p>
        </p:txBody>
      </p:sp>
      <p:sp>
        <p:nvSpPr>
          <p:cNvPr id="5" name="Footer Placeholder 4">
            <a:extLst>
              <a:ext uri="{FF2B5EF4-FFF2-40B4-BE49-F238E27FC236}">
                <a16:creationId xmlns:a16="http://schemas.microsoft.com/office/drawing/2014/main" id="{08157F7E-03BD-4C7C-A8AC-980583631AFC}"/>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14153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BFDF-647C-45FA-B699-5DEBEF81B4DD}"/>
              </a:ext>
            </a:extLst>
          </p:cNvPr>
          <p:cNvSpPr>
            <a:spLocks noGrp="1"/>
          </p:cNvSpPr>
          <p:nvPr>
            <p:ph type="title"/>
          </p:nvPr>
        </p:nvSpPr>
        <p:spPr>
          <a:xfrm>
            <a:off x="1069848" y="484632"/>
            <a:ext cx="10058400" cy="1258443"/>
          </a:xfrm>
        </p:spPr>
        <p:txBody>
          <a:bodyPr>
            <a:normAutofit/>
          </a:bodyPr>
          <a:lstStyle/>
          <a:p>
            <a:pPr algn="ctr"/>
            <a:r>
              <a:rPr lang="en-US" sz="5000" dirty="0"/>
              <a:t>Data Processing: Map</a:t>
            </a:r>
          </a:p>
        </p:txBody>
      </p:sp>
      <p:sp>
        <p:nvSpPr>
          <p:cNvPr id="3" name="Content Placeholder 2">
            <a:extLst>
              <a:ext uri="{FF2B5EF4-FFF2-40B4-BE49-F238E27FC236}">
                <a16:creationId xmlns:a16="http://schemas.microsoft.com/office/drawing/2014/main" id="{5C82E733-81D4-4EC7-80D2-2445290722A0}"/>
              </a:ext>
            </a:extLst>
          </p:cNvPr>
          <p:cNvSpPr>
            <a:spLocks noGrp="1"/>
          </p:cNvSpPr>
          <p:nvPr>
            <p:ph sz="half" idx="1"/>
          </p:nvPr>
        </p:nvSpPr>
        <p:spPr>
          <a:xfrm>
            <a:off x="1069848" y="2194560"/>
            <a:ext cx="4435602" cy="3977640"/>
          </a:xfrm>
        </p:spPr>
        <p:txBody>
          <a:bodyPr>
            <a:normAutofit fontScale="85000" lnSpcReduction="10000"/>
          </a:bodyPr>
          <a:lstStyle/>
          <a:p>
            <a:r>
              <a:rPr lang="en-US" dirty="0"/>
              <a:t>Client submits MapReduce job to Job Tracker about getting word count of ‘Refund’ in file</a:t>
            </a:r>
          </a:p>
          <a:p>
            <a:r>
              <a:rPr lang="en-US" dirty="0"/>
              <a:t>Job Tracker consults NameNode to learn which DataNodes have blocks of file</a:t>
            </a:r>
          </a:p>
          <a:p>
            <a:r>
              <a:rPr lang="en-US" dirty="0"/>
              <a:t>It then provides Task Tracker running on those nodes with Java code to execute Map computation on their local data</a:t>
            </a:r>
          </a:p>
          <a:p>
            <a:r>
              <a:rPr lang="en-US" dirty="0"/>
              <a:t>As each Map task completes, each node stores result of its local computation in temporary local storage called ‘</a:t>
            </a:r>
            <a:r>
              <a:rPr lang="en-US" b="1" dirty="0"/>
              <a:t>intermediate data</a:t>
            </a:r>
            <a:r>
              <a:rPr lang="en-US" dirty="0"/>
              <a:t>’</a:t>
            </a:r>
          </a:p>
          <a:p>
            <a:r>
              <a:rPr lang="en-US" dirty="0"/>
              <a:t>It will then send this intermediate data over network to a node running a Reduce task for final computation</a:t>
            </a:r>
          </a:p>
        </p:txBody>
      </p:sp>
      <p:pic>
        <p:nvPicPr>
          <p:cNvPr id="5" name="Content Placeholder 4">
            <a:extLst>
              <a:ext uri="{FF2B5EF4-FFF2-40B4-BE49-F238E27FC236}">
                <a16:creationId xmlns:a16="http://schemas.microsoft.com/office/drawing/2014/main" id="{5525125E-B036-477D-8169-67B2BEC50F55}"/>
              </a:ext>
            </a:extLst>
          </p:cNvPr>
          <p:cNvPicPr>
            <a:picLocks noGrp="1" noChangeAspect="1"/>
          </p:cNvPicPr>
          <p:nvPr>
            <p:ph sz="half" idx="2"/>
          </p:nvPr>
        </p:nvPicPr>
        <p:blipFill>
          <a:blip r:embed="rId2"/>
          <a:stretch>
            <a:fillRect/>
          </a:stretch>
        </p:blipFill>
        <p:spPr>
          <a:xfrm>
            <a:off x="5829300" y="2124075"/>
            <a:ext cx="5289550" cy="3819525"/>
          </a:xfrm>
          <a:prstGeom prst="rect">
            <a:avLst/>
          </a:prstGeom>
        </p:spPr>
      </p:pic>
      <p:sp>
        <p:nvSpPr>
          <p:cNvPr id="6" name="Slide Number Placeholder 5">
            <a:extLst>
              <a:ext uri="{FF2B5EF4-FFF2-40B4-BE49-F238E27FC236}">
                <a16:creationId xmlns:a16="http://schemas.microsoft.com/office/drawing/2014/main" id="{382903B4-1DA8-475D-9A41-50F51A580B95}"/>
              </a:ext>
            </a:extLst>
          </p:cNvPr>
          <p:cNvSpPr>
            <a:spLocks noGrp="1"/>
          </p:cNvSpPr>
          <p:nvPr>
            <p:ph type="sldNum" sz="quarter" idx="12"/>
          </p:nvPr>
        </p:nvSpPr>
        <p:spPr/>
        <p:txBody>
          <a:bodyPr/>
          <a:lstStyle/>
          <a:p>
            <a:fld id="{DDA08647-82D1-4F8B-8040-D9601073B084}" type="slidenum">
              <a:rPr lang="en-US" smtClean="0"/>
              <a:t>18</a:t>
            </a:fld>
            <a:endParaRPr lang="en-US"/>
          </a:p>
        </p:txBody>
      </p:sp>
      <p:sp>
        <p:nvSpPr>
          <p:cNvPr id="7" name="Footer Placeholder 6">
            <a:extLst>
              <a:ext uri="{FF2B5EF4-FFF2-40B4-BE49-F238E27FC236}">
                <a16:creationId xmlns:a16="http://schemas.microsoft.com/office/drawing/2014/main" id="{E5C0B49C-6159-4C6D-8638-846ED42A3002}"/>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2954071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030A-7C21-4945-BCE0-000326F9C8CE}"/>
              </a:ext>
            </a:extLst>
          </p:cNvPr>
          <p:cNvSpPr>
            <a:spLocks noGrp="1"/>
          </p:cNvSpPr>
          <p:nvPr>
            <p:ph type="title"/>
          </p:nvPr>
        </p:nvSpPr>
        <p:spPr>
          <a:xfrm>
            <a:off x="1069848" y="484633"/>
            <a:ext cx="10058400" cy="1172718"/>
          </a:xfrm>
        </p:spPr>
        <p:txBody>
          <a:bodyPr>
            <a:normAutofit/>
          </a:bodyPr>
          <a:lstStyle/>
          <a:p>
            <a:pPr algn="ctr"/>
            <a:r>
              <a:rPr lang="en-US" sz="5000" dirty="0"/>
              <a:t>Data Processing: Reduce</a:t>
            </a:r>
          </a:p>
        </p:txBody>
      </p:sp>
      <p:sp>
        <p:nvSpPr>
          <p:cNvPr id="3" name="Content Placeholder 2">
            <a:extLst>
              <a:ext uri="{FF2B5EF4-FFF2-40B4-BE49-F238E27FC236}">
                <a16:creationId xmlns:a16="http://schemas.microsoft.com/office/drawing/2014/main" id="{B96F92FD-A064-4855-AB58-72AA4D416024}"/>
              </a:ext>
            </a:extLst>
          </p:cNvPr>
          <p:cNvSpPr>
            <a:spLocks noGrp="1"/>
          </p:cNvSpPr>
          <p:nvPr>
            <p:ph sz="half" idx="1"/>
          </p:nvPr>
        </p:nvSpPr>
        <p:spPr>
          <a:xfrm>
            <a:off x="1069848" y="2194560"/>
            <a:ext cx="4549902" cy="3977640"/>
          </a:xfrm>
        </p:spPr>
        <p:txBody>
          <a:bodyPr>
            <a:normAutofit fontScale="92500" lnSpcReduction="10000"/>
          </a:bodyPr>
          <a:lstStyle/>
          <a:p>
            <a:r>
              <a:rPr lang="en-US" sz="2200" dirty="0"/>
              <a:t>Job Tracker starts Reduce task on any 1 node in cluster &amp; instructs it to get intermediate data from all completed map tasks</a:t>
            </a:r>
          </a:p>
          <a:p>
            <a:r>
              <a:rPr lang="en-US" sz="2200" dirty="0"/>
              <a:t>Map task may respond to Reducer simultaneously, where a number of nodes are sending TCP data to 1 node all at once. This is called ‘</a:t>
            </a:r>
            <a:r>
              <a:rPr lang="en-US" sz="2200" b="1" dirty="0" err="1"/>
              <a:t>Incast</a:t>
            </a:r>
            <a:r>
              <a:rPr lang="en-US" sz="2200" dirty="0"/>
              <a:t>’ or ‘</a:t>
            </a:r>
            <a:r>
              <a:rPr lang="en-US" sz="2200" b="1" dirty="0"/>
              <a:t>fan-in</a:t>
            </a:r>
            <a:r>
              <a:rPr lang="en-US" sz="2200" dirty="0"/>
              <a:t>’</a:t>
            </a:r>
          </a:p>
          <a:p>
            <a:r>
              <a:rPr lang="en-US" sz="2200" dirty="0"/>
              <a:t>The Reducer than performs final computation by adding up sum total occurrences of word ‘Refund’ received from all Mapper tasks and writes final result to a file Results.txt </a:t>
            </a:r>
          </a:p>
        </p:txBody>
      </p:sp>
      <p:pic>
        <p:nvPicPr>
          <p:cNvPr id="5" name="Content Placeholder 4">
            <a:extLst>
              <a:ext uri="{FF2B5EF4-FFF2-40B4-BE49-F238E27FC236}">
                <a16:creationId xmlns:a16="http://schemas.microsoft.com/office/drawing/2014/main" id="{C3D31EB5-2FB2-4990-B321-8B1F493F8F17}"/>
              </a:ext>
            </a:extLst>
          </p:cNvPr>
          <p:cNvPicPr>
            <a:picLocks noGrp="1" noChangeAspect="1"/>
          </p:cNvPicPr>
          <p:nvPr>
            <p:ph sz="half" idx="2"/>
          </p:nvPr>
        </p:nvPicPr>
        <p:blipFill>
          <a:blip r:embed="rId2"/>
          <a:stretch>
            <a:fillRect/>
          </a:stretch>
        </p:blipFill>
        <p:spPr>
          <a:xfrm>
            <a:off x="5915025" y="1988173"/>
            <a:ext cx="5203825" cy="3907803"/>
          </a:xfrm>
          <a:prstGeom prst="rect">
            <a:avLst/>
          </a:prstGeom>
        </p:spPr>
      </p:pic>
      <p:sp>
        <p:nvSpPr>
          <p:cNvPr id="6" name="Slide Number Placeholder 5">
            <a:extLst>
              <a:ext uri="{FF2B5EF4-FFF2-40B4-BE49-F238E27FC236}">
                <a16:creationId xmlns:a16="http://schemas.microsoft.com/office/drawing/2014/main" id="{B03F7C1D-A434-4CBE-A32B-8A3AF99D0EF2}"/>
              </a:ext>
            </a:extLst>
          </p:cNvPr>
          <p:cNvSpPr>
            <a:spLocks noGrp="1"/>
          </p:cNvSpPr>
          <p:nvPr>
            <p:ph type="sldNum" sz="quarter" idx="12"/>
          </p:nvPr>
        </p:nvSpPr>
        <p:spPr/>
        <p:txBody>
          <a:bodyPr/>
          <a:lstStyle/>
          <a:p>
            <a:fld id="{DDA08647-82D1-4F8B-8040-D9601073B084}" type="slidenum">
              <a:rPr lang="en-US" smtClean="0"/>
              <a:t>19</a:t>
            </a:fld>
            <a:endParaRPr lang="en-US"/>
          </a:p>
        </p:txBody>
      </p:sp>
      <p:sp>
        <p:nvSpPr>
          <p:cNvPr id="7" name="Footer Placeholder 6">
            <a:extLst>
              <a:ext uri="{FF2B5EF4-FFF2-40B4-BE49-F238E27FC236}">
                <a16:creationId xmlns:a16="http://schemas.microsoft.com/office/drawing/2014/main" id="{1120A4C2-C7F5-4AFF-BBE0-7745B8FBE53F}"/>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408595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05D0-82F0-4EEA-85F9-FC2206DFA348}"/>
              </a:ext>
            </a:extLst>
          </p:cNvPr>
          <p:cNvSpPr>
            <a:spLocks noGrp="1"/>
          </p:cNvSpPr>
          <p:nvPr>
            <p:ph type="title"/>
          </p:nvPr>
        </p:nvSpPr>
        <p:spPr>
          <a:xfrm>
            <a:off x="1069848" y="484633"/>
            <a:ext cx="10058400" cy="944118"/>
          </a:xfrm>
        </p:spPr>
        <p:txBody>
          <a:bodyPr>
            <a:normAutofit/>
          </a:bodyPr>
          <a:lstStyle/>
          <a:p>
            <a:pPr algn="ctr"/>
            <a:r>
              <a:rPr lang="en-US" sz="5000" dirty="0"/>
              <a:t>Apache Hadoop Ecosystem</a:t>
            </a:r>
          </a:p>
        </p:txBody>
      </p:sp>
      <p:sp>
        <p:nvSpPr>
          <p:cNvPr id="10" name="Content Placeholder 9">
            <a:extLst>
              <a:ext uri="{FF2B5EF4-FFF2-40B4-BE49-F238E27FC236}">
                <a16:creationId xmlns:a16="http://schemas.microsoft.com/office/drawing/2014/main" id="{D10E12F4-15FF-4698-88AF-1CE284ED9ABC}"/>
              </a:ext>
            </a:extLst>
          </p:cNvPr>
          <p:cNvSpPr>
            <a:spLocks noGrp="1"/>
          </p:cNvSpPr>
          <p:nvPr>
            <p:ph idx="1"/>
          </p:nvPr>
        </p:nvSpPr>
        <p:spPr>
          <a:xfrm>
            <a:off x="838200" y="1562100"/>
            <a:ext cx="4343400" cy="4576764"/>
          </a:xfrm>
        </p:spPr>
        <p:txBody>
          <a:bodyPr>
            <a:noAutofit/>
          </a:bodyPr>
          <a:lstStyle/>
          <a:p>
            <a:r>
              <a:rPr lang="en-US" sz="1500" dirty="0"/>
              <a:t>Hadoop is a framework written in Java for running applications on large clusters of commodity hardware</a:t>
            </a:r>
          </a:p>
          <a:p>
            <a:r>
              <a:rPr lang="en-US" sz="1500" dirty="0"/>
              <a:t>The Apache Hadoop framework is composed of the following modules -</a:t>
            </a:r>
          </a:p>
          <a:p>
            <a:pPr marL="342900" indent="-342900">
              <a:buAutoNum type="arabicPeriod"/>
            </a:pPr>
            <a:r>
              <a:rPr lang="en-US" sz="1500" b="1" dirty="0"/>
              <a:t>Hadoop Common</a:t>
            </a:r>
            <a:r>
              <a:rPr lang="en-US" sz="1500" dirty="0"/>
              <a:t>: contains libraries and utilities needed by other Hadoop modules</a:t>
            </a:r>
          </a:p>
          <a:p>
            <a:pPr marL="342900" indent="-342900">
              <a:buAutoNum type="arabicPeriod"/>
            </a:pPr>
            <a:r>
              <a:rPr lang="en-US" sz="1500" b="1" dirty="0"/>
              <a:t>Hadoop Distributed File System (HDFS)</a:t>
            </a:r>
            <a:r>
              <a:rPr lang="en-US" sz="1500" dirty="0"/>
              <a:t>: a distributed file-system that stores data on the commodity machines, providing very high aggregate bandwidth across the cluster</a:t>
            </a:r>
          </a:p>
          <a:p>
            <a:pPr marL="342900" indent="-342900">
              <a:buAutoNum type="arabicPeriod"/>
            </a:pPr>
            <a:r>
              <a:rPr lang="en-US" sz="1500" b="1" dirty="0"/>
              <a:t>Hadoop YARN</a:t>
            </a:r>
            <a:r>
              <a:rPr lang="en-US" sz="1500" dirty="0"/>
              <a:t>: a resource-management platform responsible for managing compute resources in clusters and using them for scheduling of users' applications</a:t>
            </a:r>
          </a:p>
          <a:p>
            <a:pPr marL="342900" indent="-342900">
              <a:buAutoNum type="arabicPeriod"/>
            </a:pPr>
            <a:r>
              <a:rPr lang="en-US" sz="1500" b="1" dirty="0"/>
              <a:t>Hadoop MapReduce</a:t>
            </a:r>
            <a:r>
              <a:rPr lang="en-US" sz="1500" dirty="0"/>
              <a:t>: a programming model for large scale data processing</a:t>
            </a:r>
          </a:p>
        </p:txBody>
      </p:sp>
      <p:pic>
        <p:nvPicPr>
          <p:cNvPr id="6" name="Content Placeholder 3" descr="A screenshot of a cell phone&#10;&#10;Description automatically generated">
            <a:extLst>
              <a:ext uri="{FF2B5EF4-FFF2-40B4-BE49-F238E27FC236}">
                <a16:creationId xmlns:a16="http://schemas.microsoft.com/office/drawing/2014/main" id="{8C200FB5-3765-42A0-B571-DBC437708766}"/>
              </a:ext>
            </a:extLst>
          </p:cNvPr>
          <p:cNvPicPr>
            <a:picLocks noChangeAspect="1"/>
          </p:cNvPicPr>
          <p:nvPr/>
        </p:nvPicPr>
        <p:blipFill rotWithShape="1">
          <a:blip r:embed="rId2"/>
          <a:srcRect l="3352" r="-2" b="-2"/>
          <a:stretch/>
        </p:blipFill>
        <p:spPr>
          <a:xfrm>
            <a:off x="5419724" y="1690687"/>
            <a:ext cx="5934075" cy="4710113"/>
          </a:xfrm>
          <a:prstGeom prst="rect">
            <a:avLst/>
          </a:prstGeom>
        </p:spPr>
      </p:pic>
      <p:sp>
        <p:nvSpPr>
          <p:cNvPr id="4" name="Slide Number Placeholder 3">
            <a:extLst>
              <a:ext uri="{FF2B5EF4-FFF2-40B4-BE49-F238E27FC236}">
                <a16:creationId xmlns:a16="http://schemas.microsoft.com/office/drawing/2014/main" id="{F2145378-FAEE-4CD7-B8E5-2DAC3A292A2D}"/>
              </a:ext>
            </a:extLst>
          </p:cNvPr>
          <p:cNvSpPr>
            <a:spLocks noGrp="1"/>
          </p:cNvSpPr>
          <p:nvPr>
            <p:ph type="sldNum" sz="quarter" idx="12"/>
          </p:nvPr>
        </p:nvSpPr>
        <p:spPr/>
        <p:txBody>
          <a:bodyPr/>
          <a:lstStyle/>
          <a:p>
            <a:fld id="{DDA08647-82D1-4F8B-8040-D9601073B084}" type="slidenum">
              <a:rPr lang="en-US" smtClean="0"/>
              <a:t>2</a:t>
            </a:fld>
            <a:endParaRPr lang="en-US"/>
          </a:p>
        </p:txBody>
      </p:sp>
      <p:sp>
        <p:nvSpPr>
          <p:cNvPr id="5" name="Footer Placeholder 4">
            <a:extLst>
              <a:ext uri="{FF2B5EF4-FFF2-40B4-BE49-F238E27FC236}">
                <a16:creationId xmlns:a16="http://schemas.microsoft.com/office/drawing/2014/main" id="{B279F430-2C30-4C6F-84B3-BBBEFAABA747}"/>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341496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C0AE21-B91C-44CC-80B2-B78221075618}"/>
              </a:ext>
            </a:extLst>
          </p:cNvPr>
          <p:cNvSpPr>
            <a:spLocks noGrp="1"/>
          </p:cNvSpPr>
          <p:nvPr>
            <p:ph type="ctrTitle"/>
          </p:nvPr>
        </p:nvSpPr>
        <p:spPr/>
        <p:txBody>
          <a:bodyPr/>
          <a:lstStyle/>
          <a:p>
            <a:pPr algn="ctr"/>
            <a:r>
              <a:rPr lang="en-US" dirty="0"/>
              <a:t>THANK YOU!!</a:t>
            </a:r>
          </a:p>
        </p:txBody>
      </p:sp>
      <p:sp>
        <p:nvSpPr>
          <p:cNvPr id="8" name="Subtitle 7">
            <a:extLst>
              <a:ext uri="{FF2B5EF4-FFF2-40B4-BE49-F238E27FC236}">
                <a16:creationId xmlns:a16="http://schemas.microsoft.com/office/drawing/2014/main" id="{49F17F5C-AE40-4A06-B0F8-6921A0B084EA}"/>
              </a:ext>
            </a:extLst>
          </p:cNvPr>
          <p:cNvSpPr>
            <a:spLocks noGrp="1"/>
          </p:cNvSpPr>
          <p:nvPr>
            <p:ph type="subTitle" idx="1"/>
          </p:nvPr>
        </p:nvSpPr>
        <p:spPr>
          <a:xfrm>
            <a:off x="1307973" y="4541520"/>
            <a:ext cx="8950452" cy="1069848"/>
          </a:xfrm>
        </p:spPr>
        <p:txBody>
          <a:bodyPr/>
          <a:lstStyle/>
          <a:p>
            <a:endParaRPr lang="en-US" dirty="0"/>
          </a:p>
          <a:p>
            <a:pPr algn="ctr"/>
            <a:r>
              <a:rPr lang="en-US" sz="3000" dirty="0"/>
              <a:t>Any Questions ???</a:t>
            </a:r>
          </a:p>
        </p:txBody>
      </p:sp>
    </p:spTree>
    <p:extLst>
      <p:ext uri="{BB962C8B-B14F-4D97-AF65-F5344CB8AC3E}">
        <p14:creationId xmlns:p14="http://schemas.microsoft.com/office/powerpoint/2010/main" val="1678451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44BE-D79D-4923-8FB0-C7BFE2ED72F5}"/>
              </a:ext>
            </a:extLst>
          </p:cNvPr>
          <p:cNvSpPr>
            <a:spLocks noGrp="1"/>
          </p:cNvSpPr>
          <p:nvPr>
            <p:ph type="title"/>
          </p:nvPr>
        </p:nvSpPr>
        <p:spPr>
          <a:xfrm>
            <a:off x="1069848" y="484632"/>
            <a:ext cx="10058400" cy="1071119"/>
          </a:xfrm>
        </p:spPr>
        <p:txBody>
          <a:bodyPr>
            <a:normAutofit/>
          </a:bodyPr>
          <a:lstStyle/>
          <a:p>
            <a:pPr algn="ctr"/>
            <a:r>
              <a:rPr lang="en-US" sz="5000" dirty="0"/>
              <a:t>Hadoop High Level Architecture</a:t>
            </a:r>
          </a:p>
        </p:txBody>
      </p:sp>
      <p:sp>
        <p:nvSpPr>
          <p:cNvPr id="5" name="Content Placeholder 4">
            <a:extLst>
              <a:ext uri="{FF2B5EF4-FFF2-40B4-BE49-F238E27FC236}">
                <a16:creationId xmlns:a16="http://schemas.microsoft.com/office/drawing/2014/main" id="{ED604005-B22A-4B1B-9963-D06EA761C195}"/>
              </a:ext>
            </a:extLst>
          </p:cNvPr>
          <p:cNvSpPr>
            <a:spLocks noGrp="1"/>
          </p:cNvSpPr>
          <p:nvPr>
            <p:ph idx="1"/>
          </p:nvPr>
        </p:nvSpPr>
        <p:spPr>
          <a:xfrm>
            <a:off x="838200" y="1825625"/>
            <a:ext cx="3797807" cy="4351338"/>
          </a:xfrm>
        </p:spPr>
        <p:txBody>
          <a:bodyPr>
            <a:normAutofit/>
          </a:bodyPr>
          <a:lstStyle/>
          <a:p>
            <a:endParaRPr lang="en-US" sz="1500" dirty="0"/>
          </a:p>
          <a:p>
            <a:endParaRPr lang="en-US" sz="2100" dirty="0"/>
          </a:p>
        </p:txBody>
      </p:sp>
      <p:pic>
        <p:nvPicPr>
          <p:cNvPr id="7" name="Content Placeholder 3" descr="A picture containing screenshot&#10;&#10;Description automatically generated">
            <a:extLst>
              <a:ext uri="{FF2B5EF4-FFF2-40B4-BE49-F238E27FC236}">
                <a16:creationId xmlns:a16="http://schemas.microsoft.com/office/drawing/2014/main" id="{9306E5B6-6246-4267-BA6F-1906AC1B5A06}"/>
              </a:ext>
            </a:extLst>
          </p:cNvPr>
          <p:cNvPicPr>
            <a:picLocks noChangeAspect="1"/>
          </p:cNvPicPr>
          <p:nvPr/>
        </p:nvPicPr>
        <p:blipFill rotWithShape="1">
          <a:blip r:embed="rId2"/>
          <a:srcRect r="1" b="5125"/>
          <a:stretch/>
        </p:blipFill>
        <p:spPr>
          <a:xfrm>
            <a:off x="2390775" y="1690688"/>
            <a:ext cx="7191375" cy="4621212"/>
          </a:xfrm>
          <a:prstGeom prst="rect">
            <a:avLst/>
          </a:prstGeom>
        </p:spPr>
      </p:pic>
      <p:sp>
        <p:nvSpPr>
          <p:cNvPr id="4" name="Slide Number Placeholder 3">
            <a:extLst>
              <a:ext uri="{FF2B5EF4-FFF2-40B4-BE49-F238E27FC236}">
                <a16:creationId xmlns:a16="http://schemas.microsoft.com/office/drawing/2014/main" id="{089AB63F-B2CA-4AD5-9819-CB3B7D0436A4}"/>
              </a:ext>
            </a:extLst>
          </p:cNvPr>
          <p:cNvSpPr>
            <a:spLocks noGrp="1"/>
          </p:cNvSpPr>
          <p:nvPr>
            <p:ph type="sldNum" sz="quarter" idx="12"/>
          </p:nvPr>
        </p:nvSpPr>
        <p:spPr/>
        <p:txBody>
          <a:bodyPr/>
          <a:lstStyle/>
          <a:p>
            <a:fld id="{DDA08647-82D1-4F8B-8040-D9601073B084}" type="slidenum">
              <a:rPr lang="en-US" smtClean="0"/>
              <a:t>3</a:t>
            </a:fld>
            <a:endParaRPr lang="en-US"/>
          </a:p>
        </p:txBody>
      </p:sp>
      <p:sp>
        <p:nvSpPr>
          <p:cNvPr id="6" name="Footer Placeholder 5">
            <a:extLst>
              <a:ext uri="{FF2B5EF4-FFF2-40B4-BE49-F238E27FC236}">
                <a16:creationId xmlns:a16="http://schemas.microsoft.com/office/drawing/2014/main" id="{B805D9D3-5F6A-4D3C-99CF-C81CAA00FEA4}"/>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137010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0576-F311-4BC5-8BB2-B2E02C3CAC5C}"/>
              </a:ext>
            </a:extLst>
          </p:cNvPr>
          <p:cNvSpPr>
            <a:spLocks noGrp="1"/>
          </p:cNvSpPr>
          <p:nvPr>
            <p:ph type="title"/>
          </p:nvPr>
        </p:nvSpPr>
        <p:spPr>
          <a:xfrm>
            <a:off x="1069848" y="484632"/>
            <a:ext cx="10058400" cy="1134618"/>
          </a:xfrm>
        </p:spPr>
        <p:txBody>
          <a:bodyPr>
            <a:normAutofit/>
          </a:bodyPr>
          <a:lstStyle/>
          <a:p>
            <a:pPr algn="ctr"/>
            <a:r>
              <a:rPr lang="en-US" sz="5000" dirty="0"/>
              <a:t>Hadoop Server Roles</a:t>
            </a:r>
          </a:p>
        </p:txBody>
      </p:sp>
      <p:sp>
        <p:nvSpPr>
          <p:cNvPr id="8" name="Content Placeholder 7">
            <a:extLst>
              <a:ext uri="{FF2B5EF4-FFF2-40B4-BE49-F238E27FC236}">
                <a16:creationId xmlns:a16="http://schemas.microsoft.com/office/drawing/2014/main" id="{A7EA4561-2062-4AA9-8E8A-8E4429428486}"/>
              </a:ext>
            </a:extLst>
          </p:cNvPr>
          <p:cNvSpPr>
            <a:spLocks noGrp="1"/>
          </p:cNvSpPr>
          <p:nvPr>
            <p:ph idx="1"/>
          </p:nvPr>
        </p:nvSpPr>
        <p:spPr>
          <a:xfrm>
            <a:off x="1069848" y="2121408"/>
            <a:ext cx="3939032" cy="4050792"/>
          </a:xfrm>
        </p:spPr>
        <p:txBody>
          <a:bodyPr>
            <a:normAutofit/>
          </a:bodyPr>
          <a:lstStyle/>
          <a:p>
            <a:r>
              <a:rPr lang="en-US" dirty="0"/>
              <a:t>Three major categories of machine roles in Hadoop</a:t>
            </a:r>
          </a:p>
          <a:p>
            <a:pPr marL="457200" indent="-457200">
              <a:buAutoNum type="arabicPeriod"/>
            </a:pPr>
            <a:r>
              <a:rPr lang="en-US" dirty="0"/>
              <a:t>Client machines</a:t>
            </a:r>
          </a:p>
          <a:p>
            <a:pPr marL="457200" indent="-457200">
              <a:buAutoNum type="arabicPeriod"/>
            </a:pPr>
            <a:r>
              <a:rPr lang="en-US" dirty="0"/>
              <a:t>Master nodes</a:t>
            </a:r>
          </a:p>
          <a:p>
            <a:pPr marL="457200" indent="-457200">
              <a:buAutoNum type="arabicPeriod"/>
            </a:pPr>
            <a:r>
              <a:rPr lang="en-US" dirty="0"/>
              <a:t>Slave nodes</a:t>
            </a:r>
          </a:p>
        </p:txBody>
      </p:sp>
      <p:pic>
        <p:nvPicPr>
          <p:cNvPr id="3" name="Picture 2">
            <a:extLst>
              <a:ext uri="{FF2B5EF4-FFF2-40B4-BE49-F238E27FC236}">
                <a16:creationId xmlns:a16="http://schemas.microsoft.com/office/drawing/2014/main" id="{2B12D757-F8D2-4112-829F-80D82EF92D0A}"/>
              </a:ext>
            </a:extLst>
          </p:cNvPr>
          <p:cNvPicPr>
            <a:picLocks noChangeAspect="1"/>
          </p:cNvPicPr>
          <p:nvPr/>
        </p:nvPicPr>
        <p:blipFill>
          <a:blip r:embed="rId2"/>
          <a:stretch>
            <a:fillRect/>
          </a:stretch>
        </p:blipFill>
        <p:spPr>
          <a:xfrm>
            <a:off x="5257801" y="2093976"/>
            <a:ext cx="5870448" cy="3773424"/>
          </a:xfrm>
          <a:prstGeom prst="rect">
            <a:avLst/>
          </a:prstGeom>
        </p:spPr>
      </p:pic>
      <p:sp>
        <p:nvSpPr>
          <p:cNvPr id="5" name="Slide Number Placeholder 4">
            <a:extLst>
              <a:ext uri="{FF2B5EF4-FFF2-40B4-BE49-F238E27FC236}">
                <a16:creationId xmlns:a16="http://schemas.microsoft.com/office/drawing/2014/main" id="{8AB948D6-E96A-4534-87EE-E3649D94AF62}"/>
              </a:ext>
            </a:extLst>
          </p:cNvPr>
          <p:cNvSpPr>
            <a:spLocks noGrp="1"/>
          </p:cNvSpPr>
          <p:nvPr>
            <p:ph type="sldNum" sz="quarter" idx="12"/>
          </p:nvPr>
        </p:nvSpPr>
        <p:spPr/>
        <p:txBody>
          <a:bodyPr/>
          <a:lstStyle/>
          <a:p>
            <a:fld id="{DDA08647-82D1-4F8B-8040-D9601073B084}" type="slidenum">
              <a:rPr lang="en-US" smtClean="0"/>
              <a:t>4</a:t>
            </a:fld>
            <a:endParaRPr lang="en-US"/>
          </a:p>
        </p:txBody>
      </p:sp>
      <p:sp>
        <p:nvSpPr>
          <p:cNvPr id="6" name="Footer Placeholder 5">
            <a:extLst>
              <a:ext uri="{FF2B5EF4-FFF2-40B4-BE49-F238E27FC236}">
                <a16:creationId xmlns:a16="http://schemas.microsoft.com/office/drawing/2014/main" id="{1A9EE753-13E1-46D1-A2A0-695586031D9A}"/>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47451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B097-FB76-4ADA-A1FA-EA0830F334C0}"/>
              </a:ext>
            </a:extLst>
          </p:cNvPr>
          <p:cNvSpPr>
            <a:spLocks noGrp="1"/>
          </p:cNvSpPr>
          <p:nvPr>
            <p:ph type="title"/>
          </p:nvPr>
        </p:nvSpPr>
        <p:spPr>
          <a:xfrm>
            <a:off x="1069848" y="484632"/>
            <a:ext cx="10058400" cy="1106043"/>
          </a:xfrm>
        </p:spPr>
        <p:txBody>
          <a:bodyPr>
            <a:normAutofit/>
          </a:bodyPr>
          <a:lstStyle/>
          <a:p>
            <a:pPr algn="ctr"/>
            <a:r>
              <a:rPr lang="en-US" sz="5000" dirty="0"/>
              <a:t>Client Machines</a:t>
            </a:r>
          </a:p>
        </p:txBody>
      </p:sp>
      <p:sp>
        <p:nvSpPr>
          <p:cNvPr id="3" name="Content Placeholder 2">
            <a:extLst>
              <a:ext uri="{FF2B5EF4-FFF2-40B4-BE49-F238E27FC236}">
                <a16:creationId xmlns:a16="http://schemas.microsoft.com/office/drawing/2014/main" id="{5D29B09F-6307-450B-8CCC-96F3796F1089}"/>
              </a:ext>
            </a:extLst>
          </p:cNvPr>
          <p:cNvSpPr>
            <a:spLocks noGrp="1"/>
          </p:cNvSpPr>
          <p:nvPr>
            <p:ph idx="1"/>
          </p:nvPr>
        </p:nvSpPr>
        <p:spPr/>
        <p:txBody>
          <a:bodyPr>
            <a:normAutofit/>
          </a:bodyPr>
          <a:lstStyle/>
          <a:p>
            <a:pPr marL="514350" indent="-514350">
              <a:buAutoNum type="arabicPeriod"/>
            </a:pPr>
            <a:r>
              <a:rPr lang="en-US" dirty="0"/>
              <a:t>Client machines have Hadoop installed with all the cluster settings, but are neither a Master or a Slave</a:t>
            </a:r>
          </a:p>
          <a:p>
            <a:pPr marL="514350" indent="-514350">
              <a:buAutoNum type="arabicPeriod"/>
            </a:pPr>
            <a:r>
              <a:rPr lang="en-US" dirty="0"/>
              <a:t>Instead, the role of the Client machine is to load data into the cluster, submit MapReduce jobs describing how that data should be processed, and then retrieve or view the results of the job when its finished</a:t>
            </a:r>
          </a:p>
          <a:p>
            <a:pPr marL="514350" indent="-514350">
              <a:buAutoNum type="arabicPeriod"/>
            </a:pPr>
            <a:r>
              <a:rPr lang="en-US" dirty="0"/>
              <a:t>In smaller clusters (~40nodes) you may have a single physical server playing multiple roles, such as both Job Tracker and NameNode</a:t>
            </a:r>
          </a:p>
          <a:p>
            <a:pPr marL="514350" indent="-514350">
              <a:buAutoNum type="arabicPeriod"/>
            </a:pPr>
            <a:r>
              <a:rPr lang="en-US" dirty="0"/>
              <a:t>With medium to large clusters you will often have each role operating on a single server machine</a:t>
            </a:r>
          </a:p>
          <a:p>
            <a:pPr marL="514350" indent="-514350">
              <a:buAutoNum type="arabicPeriod"/>
            </a:pPr>
            <a:endParaRPr lang="en-US" dirty="0"/>
          </a:p>
          <a:p>
            <a:pPr marL="514350" indent="-514350">
              <a:buAutoNum type="arabicPeriod"/>
            </a:pPr>
            <a:endParaRPr lang="en-US" dirty="0"/>
          </a:p>
        </p:txBody>
      </p:sp>
      <p:sp>
        <p:nvSpPr>
          <p:cNvPr id="5" name="Slide Number Placeholder 4">
            <a:extLst>
              <a:ext uri="{FF2B5EF4-FFF2-40B4-BE49-F238E27FC236}">
                <a16:creationId xmlns:a16="http://schemas.microsoft.com/office/drawing/2014/main" id="{933B050B-8EF6-4E4C-AA16-78164195050A}"/>
              </a:ext>
            </a:extLst>
          </p:cNvPr>
          <p:cNvSpPr>
            <a:spLocks noGrp="1"/>
          </p:cNvSpPr>
          <p:nvPr>
            <p:ph type="sldNum" sz="quarter" idx="12"/>
          </p:nvPr>
        </p:nvSpPr>
        <p:spPr/>
        <p:txBody>
          <a:bodyPr/>
          <a:lstStyle/>
          <a:p>
            <a:fld id="{DDA08647-82D1-4F8B-8040-D9601073B084}" type="slidenum">
              <a:rPr lang="en-US" smtClean="0"/>
              <a:t>5</a:t>
            </a:fld>
            <a:endParaRPr lang="en-US"/>
          </a:p>
        </p:txBody>
      </p:sp>
      <p:sp>
        <p:nvSpPr>
          <p:cNvPr id="6" name="Footer Placeholder 5">
            <a:extLst>
              <a:ext uri="{FF2B5EF4-FFF2-40B4-BE49-F238E27FC236}">
                <a16:creationId xmlns:a16="http://schemas.microsoft.com/office/drawing/2014/main" id="{62DC153B-85A5-41AC-A133-C8F77AC3A1DD}"/>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3554441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825E-9298-497A-902B-5A4683B373DE}"/>
              </a:ext>
            </a:extLst>
          </p:cNvPr>
          <p:cNvSpPr>
            <a:spLocks noGrp="1"/>
          </p:cNvSpPr>
          <p:nvPr>
            <p:ph type="title"/>
          </p:nvPr>
        </p:nvSpPr>
        <p:spPr>
          <a:xfrm>
            <a:off x="1069848" y="484632"/>
            <a:ext cx="10058400" cy="1191768"/>
          </a:xfrm>
        </p:spPr>
        <p:txBody>
          <a:bodyPr>
            <a:normAutofit/>
          </a:bodyPr>
          <a:lstStyle/>
          <a:p>
            <a:pPr algn="ctr"/>
            <a:r>
              <a:rPr lang="en-US" sz="5000" dirty="0"/>
              <a:t>Master nodes</a:t>
            </a:r>
          </a:p>
        </p:txBody>
      </p:sp>
      <p:sp>
        <p:nvSpPr>
          <p:cNvPr id="3" name="Content Placeholder 2">
            <a:extLst>
              <a:ext uri="{FF2B5EF4-FFF2-40B4-BE49-F238E27FC236}">
                <a16:creationId xmlns:a16="http://schemas.microsoft.com/office/drawing/2014/main" id="{DFE39576-FF43-4D13-8F89-076C9130A385}"/>
              </a:ext>
            </a:extLst>
          </p:cNvPr>
          <p:cNvSpPr>
            <a:spLocks noGrp="1"/>
          </p:cNvSpPr>
          <p:nvPr>
            <p:ph idx="1"/>
          </p:nvPr>
        </p:nvSpPr>
        <p:spPr/>
        <p:txBody>
          <a:bodyPr/>
          <a:lstStyle/>
          <a:p>
            <a:r>
              <a:rPr lang="en-US" dirty="0"/>
              <a:t>The Master nodes oversee the two key functional pieces that make up Hadoop:</a:t>
            </a:r>
          </a:p>
          <a:p>
            <a:pPr marL="514350" indent="-514350">
              <a:buAutoNum type="arabicPeriod"/>
            </a:pPr>
            <a:r>
              <a:rPr lang="en-US" dirty="0"/>
              <a:t>Storing lots of data(HDFS)</a:t>
            </a:r>
          </a:p>
          <a:p>
            <a:pPr marL="514350" indent="-514350">
              <a:buAutoNum type="arabicPeriod"/>
            </a:pPr>
            <a:r>
              <a:rPr lang="en-US" dirty="0"/>
              <a:t>Running parallel computations on all that data(MapReduce).</a:t>
            </a:r>
          </a:p>
          <a:p>
            <a:r>
              <a:rPr lang="en-US" dirty="0"/>
              <a:t>The NameNode oversees and coordinates the data storage function(HDFS)</a:t>
            </a:r>
          </a:p>
          <a:p>
            <a:r>
              <a:rPr lang="en-US" dirty="0"/>
              <a:t>The Job Tracker oversees and coordinates the parallel processing of data using MapReduce</a:t>
            </a:r>
          </a:p>
        </p:txBody>
      </p:sp>
      <p:sp>
        <p:nvSpPr>
          <p:cNvPr id="5" name="Slide Number Placeholder 4">
            <a:extLst>
              <a:ext uri="{FF2B5EF4-FFF2-40B4-BE49-F238E27FC236}">
                <a16:creationId xmlns:a16="http://schemas.microsoft.com/office/drawing/2014/main" id="{E9C86467-E833-4B24-A403-05DA45D69121}"/>
              </a:ext>
            </a:extLst>
          </p:cNvPr>
          <p:cNvSpPr>
            <a:spLocks noGrp="1"/>
          </p:cNvSpPr>
          <p:nvPr>
            <p:ph type="sldNum" sz="quarter" idx="12"/>
          </p:nvPr>
        </p:nvSpPr>
        <p:spPr/>
        <p:txBody>
          <a:bodyPr/>
          <a:lstStyle/>
          <a:p>
            <a:fld id="{DDA08647-82D1-4F8B-8040-D9601073B084}" type="slidenum">
              <a:rPr lang="en-US" smtClean="0"/>
              <a:t>6</a:t>
            </a:fld>
            <a:endParaRPr lang="en-US"/>
          </a:p>
        </p:txBody>
      </p:sp>
      <p:sp>
        <p:nvSpPr>
          <p:cNvPr id="6" name="Footer Placeholder 5">
            <a:extLst>
              <a:ext uri="{FF2B5EF4-FFF2-40B4-BE49-F238E27FC236}">
                <a16:creationId xmlns:a16="http://schemas.microsoft.com/office/drawing/2014/main" id="{F6BBC2B3-5B0C-40C3-89BD-5C0FD7045728}"/>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335861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C184-E890-43F8-B4B6-EDE97DC4070E}"/>
              </a:ext>
            </a:extLst>
          </p:cNvPr>
          <p:cNvSpPr>
            <a:spLocks noGrp="1"/>
          </p:cNvSpPr>
          <p:nvPr>
            <p:ph type="title"/>
          </p:nvPr>
        </p:nvSpPr>
        <p:spPr>
          <a:xfrm>
            <a:off x="1069848" y="484632"/>
            <a:ext cx="10058400" cy="1306068"/>
          </a:xfrm>
        </p:spPr>
        <p:txBody>
          <a:bodyPr>
            <a:normAutofit/>
          </a:bodyPr>
          <a:lstStyle/>
          <a:p>
            <a:pPr algn="ctr"/>
            <a:r>
              <a:rPr lang="en-US" sz="5000" dirty="0"/>
              <a:t>Slave Nodes</a:t>
            </a:r>
          </a:p>
        </p:txBody>
      </p:sp>
      <p:sp>
        <p:nvSpPr>
          <p:cNvPr id="3" name="Content Placeholder 2">
            <a:extLst>
              <a:ext uri="{FF2B5EF4-FFF2-40B4-BE49-F238E27FC236}">
                <a16:creationId xmlns:a16="http://schemas.microsoft.com/office/drawing/2014/main" id="{72461B70-2C5E-4AA4-BC10-ABEF44E7D0B4}"/>
              </a:ext>
            </a:extLst>
          </p:cNvPr>
          <p:cNvSpPr>
            <a:spLocks noGrp="1"/>
          </p:cNvSpPr>
          <p:nvPr>
            <p:ph idx="1"/>
          </p:nvPr>
        </p:nvSpPr>
        <p:spPr/>
        <p:txBody>
          <a:bodyPr/>
          <a:lstStyle/>
          <a:p>
            <a:r>
              <a:rPr lang="en-US" dirty="0"/>
              <a:t>Slave Nodes make up the vast majority of machines and do all the dirty work of storing the data and running the computations</a:t>
            </a:r>
          </a:p>
          <a:p>
            <a:r>
              <a:rPr lang="en-US" dirty="0"/>
              <a:t>Each slave runs both a Data Node and Task Tracker daemon that communicate with and receive instructions from their master nodes</a:t>
            </a:r>
          </a:p>
          <a:p>
            <a:r>
              <a:rPr lang="en-US" dirty="0"/>
              <a:t>The Task Tracker daemon is a slave to the Job Tracker</a:t>
            </a:r>
          </a:p>
          <a:p>
            <a:r>
              <a:rPr lang="en-US" dirty="0"/>
              <a:t>The Data Node daemon a slave to the NameNode</a:t>
            </a:r>
          </a:p>
        </p:txBody>
      </p:sp>
      <p:sp>
        <p:nvSpPr>
          <p:cNvPr id="5" name="Slide Number Placeholder 4">
            <a:extLst>
              <a:ext uri="{FF2B5EF4-FFF2-40B4-BE49-F238E27FC236}">
                <a16:creationId xmlns:a16="http://schemas.microsoft.com/office/drawing/2014/main" id="{0465AD23-E7D3-458F-9655-8F2DED21AD97}"/>
              </a:ext>
            </a:extLst>
          </p:cNvPr>
          <p:cNvSpPr>
            <a:spLocks noGrp="1"/>
          </p:cNvSpPr>
          <p:nvPr>
            <p:ph type="sldNum" sz="quarter" idx="12"/>
          </p:nvPr>
        </p:nvSpPr>
        <p:spPr/>
        <p:txBody>
          <a:bodyPr/>
          <a:lstStyle/>
          <a:p>
            <a:fld id="{DDA08647-82D1-4F8B-8040-D9601073B084}" type="slidenum">
              <a:rPr lang="en-US" smtClean="0"/>
              <a:t>7</a:t>
            </a:fld>
            <a:endParaRPr lang="en-US"/>
          </a:p>
        </p:txBody>
      </p:sp>
      <p:sp>
        <p:nvSpPr>
          <p:cNvPr id="6" name="Footer Placeholder 5">
            <a:extLst>
              <a:ext uri="{FF2B5EF4-FFF2-40B4-BE49-F238E27FC236}">
                <a16:creationId xmlns:a16="http://schemas.microsoft.com/office/drawing/2014/main" id="{D9351220-32F0-4E3D-9156-12142DFEC13E}"/>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2119129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AAFC-97D3-4D5D-AD05-1808B3011B15}"/>
              </a:ext>
            </a:extLst>
          </p:cNvPr>
          <p:cNvSpPr>
            <a:spLocks noGrp="1"/>
          </p:cNvSpPr>
          <p:nvPr>
            <p:ph type="title"/>
          </p:nvPr>
        </p:nvSpPr>
        <p:spPr>
          <a:xfrm>
            <a:off x="1069848" y="484633"/>
            <a:ext cx="10058400" cy="1172718"/>
          </a:xfrm>
        </p:spPr>
        <p:txBody>
          <a:bodyPr>
            <a:normAutofit/>
          </a:bodyPr>
          <a:lstStyle/>
          <a:p>
            <a:pPr algn="ctr"/>
            <a:r>
              <a:rPr lang="en-US" sz="5000" dirty="0"/>
              <a:t>Architecture of Hadoop Cluster</a:t>
            </a:r>
          </a:p>
        </p:txBody>
      </p:sp>
      <p:sp>
        <p:nvSpPr>
          <p:cNvPr id="3" name="Content Placeholder 2">
            <a:extLst>
              <a:ext uri="{FF2B5EF4-FFF2-40B4-BE49-F238E27FC236}">
                <a16:creationId xmlns:a16="http://schemas.microsoft.com/office/drawing/2014/main" id="{2745DB73-C2D0-481F-987A-2B646E02606C}"/>
              </a:ext>
            </a:extLst>
          </p:cNvPr>
          <p:cNvSpPr>
            <a:spLocks noGrp="1"/>
          </p:cNvSpPr>
          <p:nvPr>
            <p:ph idx="1"/>
          </p:nvPr>
        </p:nvSpPr>
        <p:spPr>
          <a:xfrm>
            <a:off x="838200" y="1825625"/>
            <a:ext cx="3797807" cy="4351338"/>
          </a:xfrm>
        </p:spPr>
        <p:txBody>
          <a:bodyPr>
            <a:normAutofit lnSpcReduction="10000"/>
          </a:bodyPr>
          <a:lstStyle/>
          <a:p>
            <a:r>
              <a:rPr lang="en-US" sz="1800" dirty="0"/>
              <a:t>There are rack servers populated in racks connected to a top of rack switch usually with 1 or 2 GigE boned links</a:t>
            </a:r>
          </a:p>
          <a:p>
            <a:r>
              <a:rPr lang="en-US" sz="1800" dirty="0"/>
              <a:t>The rack switch has uplinks connected to another tier of switches connecting all the other racks with uniform bandwidth, forming the cluster</a:t>
            </a:r>
          </a:p>
          <a:p>
            <a:r>
              <a:rPr lang="en-US" sz="1800" dirty="0"/>
              <a:t>Majority of servers are Slave Nodes with lots of local disk storage and moderate CPU and DRAM</a:t>
            </a:r>
          </a:p>
          <a:p>
            <a:r>
              <a:rPr lang="en-US" sz="1800" dirty="0"/>
              <a:t>Some machines will be Master Nodes which has more of CPU and DRAM and less local storage</a:t>
            </a:r>
          </a:p>
        </p:txBody>
      </p:sp>
      <p:pic>
        <p:nvPicPr>
          <p:cNvPr id="5" name="Content Placeholder 3">
            <a:extLst>
              <a:ext uri="{FF2B5EF4-FFF2-40B4-BE49-F238E27FC236}">
                <a16:creationId xmlns:a16="http://schemas.microsoft.com/office/drawing/2014/main" id="{7F60A78B-5CFD-4077-B8B4-83D6F4BCAE5D}"/>
              </a:ext>
            </a:extLst>
          </p:cNvPr>
          <p:cNvPicPr>
            <a:picLocks noChangeAspect="1"/>
          </p:cNvPicPr>
          <p:nvPr/>
        </p:nvPicPr>
        <p:blipFill rotWithShape="1">
          <a:blip r:embed="rId2"/>
          <a:srcRect r="3350" b="-2"/>
          <a:stretch/>
        </p:blipFill>
        <p:spPr>
          <a:xfrm>
            <a:off x="5120640" y="1904281"/>
            <a:ext cx="6233160" cy="4272681"/>
          </a:xfrm>
          <a:prstGeom prst="rect">
            <a:avLst/>
          </a:prstGeom>
        </p:spPr>
      </p:pic>
      <p:sp>
        <p:nvSpPr>
          <p:cNvPr id="6" name="Slide Number Placeholder 5">
            <a:extLst>
              <a:ext uri="{FF2B5EF4-FFF2-40B4-BE49-F238E27FC236}">
                <a16:creationId xmlns:a16="http://schemas.microsoft.com/office/drawing/2014/main" id="{57CE9510-9A7D-4AAD-AAD7-5BE91FA90F7D}"/>
              </a:ext>
            </a:extLst>
          </p:cNvPr>
          <p:cNvSpPr>
            <a:spLocks noGrp="1"/>
          </p:cNvSpPr>
          <p:nvPr>
            <p:ph type="sldNum" sz="quarter" idx="12"/>
          </p:nvPr>
        </p:nvSpPr>
        <p:spPr/>
        <p:txBody>
          <a:bodyPr/>
          <a:lstStyle/>
          <a:p>
            <a:fld id="{DDA08647-82D1-4F8B-8040-D9601073B084}" type="slidenum">
              <a:rPr lang="en-US" smtClean="0"/>
              <a:t>8</a:t>
            </a:fld>
            <a:endParaRPr lang="en-US"/>
          </a:p>
        </p:txBody>
      </p:sp>
      <p:sp>
        <p:nvSpPr>
          <p:cNvPr id="7" name="Footer Placeholder 6">
            <a:extLst>
              <a:ext uri="{FF2B5EF4-FFF2-40B4-BE49-F238E27FC236}">
                <a16:creationId xmlns:a16="http://schemas.microsoft.com/office/drawing/2014/main" id="{7D0BDF8F-777E-4CBF-85A6-2E130BD96D7C}"/>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635800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FFA65-E214-4CD1-9919-566D0B20DA9A}"/>
              </a:ext>
            </a:extLst>
          </p:cNvPr>
          <p:cNvSpPr>
            <a:spLocks noGrp="1"/>
          </p:cNvSpPr>
          <p:nvPr>
            <p:ph type="title"/>
          </p:nvPr>
        </p:nvSpPr>
        <p:spPr>
          <a:xfrm>
            <a:off x="1069848" y="484633"/>
            <a:ext cx="10058400" cy="1039368"/>
          </a:xfrm>
        </p:spPr>
        <p:txBody>
          <a:bodyPr>
            <a:normAutofit/>
          </a:bodyPr>
          <a:lstStyle/>
          <a:p>
            <a:pPr algn="ctr"/>
            <a:r>
              <a:rPr lang="en-US" sz="5000" dirty="0"/>
              <a:t>Hadoop Cluster at Yahoo!</a:t>
            </a:r>
          </a:p>
        </p:txBody>
      </p:sp>
      <p:pic>
        <p:nvPicPr>
          <p:cNvPr id="4" name="Content Placeholder 3">
            <a:extLst>
              <a:ext uri="{FF2B5EF4-FFF2-40B4-BE49-F238E27FC236}">
                <a16:creationId xmlns:a16="http://schemas.microsoft.com/office/drawing/2014/main" id="{53D13F40-DC6B-4BB8-924A-BB66A5458A1B}"/>
              </a:ext>
            </a:extLst>
          </p:cNvPr>
          <p:cNvPicPr>
            <a:picLocks noGrp="1" noChangeAspect="1"/>
          </p:cNvPicPr>
          <p:nvPr>
            <p:ph idx="1"/>
          </p:nvPr>
        </p:nvPicPr>
        <p:blipFill>
          <a:blip r:embed="rId2"/>
          <a:stretch>
            <a:fillRect/>
          </a:stretch>
        </p:blipFill>
        <p:spPr>
          <a:xfrm>
            <a:off x="1706881" y="1825625"/>
            <a:ext cx="8552116" cy="4351338"/>
          </a:xfrm>
          <a:prstGeom prst="rect">
            <a:avLst/>
          </a:prstGeom>
        </p:spPr>
      </p:pic>
      <p:sp>
        <p:nvSpPr>
          <p:cNvPr id="5" name="Slide Number Placeholder 4">
            <a:extLst>
              <a:ext uri="{FF2B5EF4-FFF2-40B4-BE49-F238E27FC236}">
                <a16:creationId xmlns:a16="http://schemas.microsoft.com/office/drawing/2014/main" id="{756FEE95-565A-454F-92DA-FEB4F4D9AC12}"/>
              </a:ext>
            </a:extLst>
          </p:cNvPr>
          <p:cNvSpPr>
            <a:spLocks noGrp="1"/>
          </p:cNvSpPr>
          <p:nvPr>
            <p:ph type="sldNum" sz="quarter" idx="12"/>
          </p:nvPr>
        </p:nvSpPr>
        <p:spPr/>
        <p:txBody>
          <a:bodyPr/>
          <a:lstStyle/>
          <a:p>
            <a:fld id="{DDA08647-82D1-4F8B-8040-D9601073B084}" type="slidenum">
              <a:rPr lang="en-US" smtClean="0"/>
              <a:t>9</a:t>
            </a:fld>
            <a:endParaRPr lang="en-US"/>
          </a:p>
        </p:txBody>
      </p:sp>
      <p:sp>
        <p:nvSpPr>
          <p:cNvPr id="6" name="Footer Placeholder 5">
            <a:extLst>
              <a:ext uri="{FF2B5EF4-FFF2-40B4-BE49-F238E27FC236}">
                <a16:creationId xmlns:a16="http://schemas.microsoft.com/office/drawing/2014/main" id="{8EC68887-49B1-4170-8D2D-06C4C3EF5839}"/>
              </a:ext>
            </a:extLst>
          </p:cNvPr>
          <p:cNvSpPr>
            <a:spLocks noGrp="1"/>
          </p:cNvSpPr>
          <p:nvPr>
            <p:ph type="ftr" sz="quarter" idx="11"/>
          </p:nvPr>
        </p:nvSpPr>
        <p:spPr/>
        <p:txBody>
          <a:bodyPr/>
          <a:lstStyle/>
          <a:p>
            <a:r>
              <a:rPr lang="en-US"/>
              <a:t>Ami Gandhi</a:t>
            </a:r>
          </a:p>
        </p:txBody>
      </p:sp>
    </p:spTree>
    <p:extLst>
      <p:ext uri="{BB962C8B-B14F-4D97-AF65-F5344CB8AC3E}">
        <p14:creationId xmlns:p14="http://schemas.microsoft.com/office/powerpoint/2010/main" val="15706453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1095</Words>
  <Application>Microsoft Office PowerPoint</Application>
  <PresentationFormat>Widescreen</PresentationFormat>
  <Paragraphs>121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Rockwell</vt:lpstr>
      <vt:lpstr>Rockwell Condensed</vt:lpstr>
      <vt:lpstr>Wingdings</vt:lpstr>
      <vt:lpstr>Wood Type</vt:lpstr>
      <vt:lpstr>Introduction to Apache Hadoop</vt:lpstr>
      <vt:lpstr>Apache Hadoop Ecosystem</vt:lpstr>
      <vt:lpstr>Hadoop High Level Architecture</vt:lpstr>
      <vt:lpstr>Hadoop Server Roles</vt:lpstr>
      <vt:lpstr>Client Machines</vt:lpstr>
      <vt:lpstr>Master nodes</vt:lpstr>
      <vt:lpstr>Slave Nodes</vt:lpstr>
      <vt:lpstr>Architecture of Hadoop Cluster</vt:lpstr>
      <vt:lpstr>Hadoop Cluster at Yahoo!</vt:lpstr>
      <vt:lpstr>HDFS Architecture</vt:lpstr>
      <vt:lpstr>Typical Workflow </vt:lpstr>
      <vt:lpstr>Writing Files to HDFS</vt:lpstr>
      <vt:lpstr>HDFS Data Write Pipeline</vt:lpstr>
      <vt:lpstr>Multi-block replication pipeline and Success Message</vt:lpstr>
      <vt:lpstr>Data Re-Replication Mechanism</vt:lpstr>
      <vt:lpstr>Secondary NameNode</vt:lpstr>
      <vt:lpstr>HDFS Reads</vt:lpstr>
      <vt:lpstr>Data Processing: Map</vt:lpstr>
      <vt:lpstr>Data Processing: Reduce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Apache Hadoop</dc:title>
  <dc:creator>Ami Gandhi</dc:creator>
  <cp:lastModifiedBy>Ami Gandhi</cp:lastModifiedBy>
  <cp:revision>24</cp:revision>
  <dcterms:created xsi:type="dcterms:W3CDTF">2020-03-03T22:39:11Z</dcterms:created>
  <dcterms:modified xsi:type="dcterms:W3CDTF">2020-03-05T06:14:33Z</dcterms:modified>
</cp:coreProperties>
</file>